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4.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5.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6.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93" r:id="rId5"/>
    <p:sldMasterId id="2147483781" r:id="rId6"/>
    <p:sldMasterId id="2147483769" r:id="rId7"/>
  </p:sldMasterIdLst>
  <p:notesMasterIdLst>
    <p:notesMasterId r:id="rId110"/>
  </p:notesMasterIdLst>
  <p:sldIdLst>
    <p:sldId id="468" r:id="rId8"/>
    <p:sldId id="279" r:id="rId9"/>
    <p:sldId id="454" r:id="rId10"/>
    <p:sldId id="445" r:id="rId11"/>
    <p:sldId id="449" r:id="rId12"/>
    <p:sldId id="446" r:id="rId13"/>
    <p:sldId id="447" r:id="rId14"/>
    <p:sldId id="450" r:id="rId15"/>
    <p:sldId id="456" r:id="rId16"/>
    <p:sldId id="281" r:id="rId17"/>
    <p:sldId id="283" r:id="rId18"/>
    <p:sldId id="284" r:id="rId19"/>
    <p:sldId id="286" r:id="rId20"/>
    <p:sldId id="288" r:id="rId21"/>
    <p:sldId id="407" r:id="rId22"/>
    <p:sldId id="408" r:id="rId23"/>
    <p:sldId id="410" r:id="rId24"/>
    <p:sldId id="411" r:id="rId25"/>
    <p:sldId id="412" r:id="rId26"/>
    <p:sldId id="455" r:id="rId27"/>
    <p:sldId id="294" r:id="rId28"/>
    <p:sldId id="388" r:id="rId29"/>
    <p:sldId id="296" r:id="rId30"/>
    <p:sldId id="297" r:id="rId31"/>
    <p:sldId id="298" r:id="rId32"/>
    <p:sldId id="389" r:id="rId33"/>
    <p:sldId id="390" r:id="rId34"/>
    <p:sldId id="290" r:id="rId35"/>
    <p:sldId id="414" r:id="rId36"/>
    <p:sldId id="415" r:id="rId37"/>
    <p:sldId id="416" r:id="rId38"/>
    <p:sldId id="417" r:id="rId39"/>
    <p:sldId id="418" r:id="rId40"/>
    <p:sldId id="419" r:id="rId41"/>
    <p:sldId id="420" r:id="rId42"/>
    <p:sldId id="421" r:id="rId43"/>
    <p:sldId id="422" r:id="rId44"/>
    <p:sldId id="423" r:id="rId45"/>
    <p:sldId id="457" r:id="rId46"/>
    <p:sldId id="362" r:id="rId47"/>
    <p:sldId id="363" r:id="rId48"/>
    <p:sldId id="364" r:id="rId49"/>
    <p:sldId id="384" r:id="rId50"/>
    <p:sldId id="385" r:id="rId51"/>
    <p:sldId id="458" r:id="rId52"/>
    <p:sldId id="366" r:id="rId53"/>
    <p:sldId id="367" r:id="rId54"/>
    <p:sldId id="370" r:id="rId55"/>
    <p:sldId id="371" r:id="rId56"/>
    <p:sldId id="459" r:id="rId57"/>
    <p:sldId id="373" r:id="rId58"/>
    <p:sldId id="429" r:id="rId59"/>
    <p:sldId id="444" r:id="rId60"/>
    <p:sldId id="428" r:id="rId61"/>
    <p:sldId id="460" r:id="rId62"/>
    <p:sldId id="426" r:id="rId63"/>
    <p:sldId id="443" r:id="rId64"/>
    <p:sldId id="405" r:id="rId65"/>
    <p:sldId id="301" r:id="rId66"/>
    <p:sldId id="302"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4" r:id="rId88"/>
    <p:sldId id="325" r:id="rId89"/>
    <p:sldId id="326" r:id="rId90"/>
    <p:sldId id="327" r:id="rId91"/>
    <p:sldId id="328" r:id="rId92"/>
    <p:sldId id="469" r:id="rId93"/>
    <p:sldId id="330" r:id="rId94"/>
    <p:sldId id="331" r:id="rId95"/>
    <p:sldId id="332" r:id="rId96"/>
    <p:sldId id="333" r:id="rId97"/>
    <p:sldId id="334" r:id="rId98"/>
    <p:sldId id="335" r:id="rId99"/>
    <p:sldId id="336" r:id="rId100"/>
    <p:sldId id="337" r:id="rId101"/>
    <p:sldId id="338" r:id="rId102"/>
    <p:sldId id="339" r:id="rId103"/>
    <p:sldId id="340" r:id="rId104"/>
    <p:sldId id="341" r:id="rId105"/>
    <p:sldId id="451" r:id="rId106"/>
    <p:sldId id="452" r:id="rId107"/>
    <p:sldId id="453" r:id="rId108"/>
    <p:sldId id="462"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E13D9C-6ED5-ED67-612D-30DA120D2142}" name="Scott, Mary" initials="SM" userId="S::Mary.Scott@tea.texas.gov::4ef0f7d8-5740-4003-9cd0-fc8da3765d2b" providerId="AD"/>
  <p188:author id="{95DE49F7-0FE9-FF73-D7BF-B61BF59E98AA}" name="Williams, Rhonda" initials="WR" userId="S::Rhonda.Williams@tea.texas.gov::f63d2dd0-120b-4ce1-9995-e805259aca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Scott" initials="MS" lastIdx="238" clrIdx="0">
    <p:extLst>
      <p:ext uri="{19B8F6BF-5375-455C-9EA6-DF929625EA0E}">
        <p15:presenceInfo xmlns:p15="http://schemas.microsoft.com/office/powerpoint/2012/main" userId="S::Mary.Scott@tea.texas.gov::4ef0f7d8-5740-4003-9cd0-fc8da3765d2b" providerId="AD"/>
      </p:ext>
    </p:extLst>
  </p:cmAuthor>
  <p:cmAuthor id="2" name="Williams, Rhonda" initials="WR" lastIdx="218" clrIdx="1">
    <p:extLst>
      <p:ext uri="{19B8F6BF-5375-455C-9EA6-DF929625EA0E}">
        <p15:presenceInfo xmlns:p15="http://schemas.microsoft.com/office/powerpoint/2012/main" userId="S::Rhonda.Williams@tea.texas.gov::f63d2dd0-120b-4ce1-9995-e805259acae3" providerId="AD"/>
      </p:ext>
    </p:extLst>
  </p:cmAuthor>
  <p:cmAuthor id="3" name="Simons, Leanne" initials="SL" lastIdx="20" clrIdx="2">
    <p:extLst>
      <p:ext uri="{19B8F6BF-5375-455C-9EA6-DF929625EA0E}">
        <p15:presenceInfo xmlns:p15="http://schemas.microsoft.com/office/powerpoint/2012/main" userId="S::Leanne.Simons@tea.texas.gov::f0b41770-584b-4844-b5c5-b29dec998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084DD"/>
    <a:srgbClr val="F16038"/>
    <a:srgbClr val="D93C10"/>
    <a:srgbClr val="0A51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94712" autoAdjust="0"/>
  </p:normalViewPr>
  <p:slideViewPr>
    <p:cSldViewPr snapToGrid="0">
      <p:cViewPr varScale="1">
        <p:scale>
          <a:sx n="56" d="100"/>
          <a:sy n="56" d="100"/>
        </p:scale>
        <p:origin x="84" y="6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presProps" Target="pres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viewProps" Target="viewProp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Introduce My Family and Me:</a:t>
            </a:r>
          </a:p>
          <a:p>
            <a:pPr marL="0" indent="0">
              <a:buNone/>
            </a:pPr>
            <a:r>
              <a:rPr lang="en-US" dirty="0"/>
              <a:t>Educational experience, </a:t>
            </a:r>
            <a:endParaRPr lang="en-US" sz="1200" dirty="0"/>
          </a:p>
          <a:p>
            <a:pPr marL="0" indent="0">
              <a:buNone/>
            </a:pPr>
            <a:r>
              <a:rPr lang="en-US" sz="1200" dirty="0"/>
              <a:t>5 years of Chapter 37 Experience</a:t>
            </a:r>
          </a:p>
          <a:p>
            <a:pPr marL="0" indent="0">
              <a:buNone/>
            </a:pPr>
            <a:r>
              <a:rPr lang="en-US" sz="1200" dirty="0"/>
              <a:t>3 – minutes max</a:t>
            </a:r>
          </a:p>
          <a:p>
            <a:pPr marL="0" indent="0">
              <a:buNone/>
            </a:pPr>
            <a:r>
              <a:rPr lang="en-US" sz="1200" b="1" dirty="0"/>
              <a:t>Who are you?</a:t>
            </a:r>
          </a:p>
          <a:p>
            <a:pPr marL="0" indent="0">
              <a:buNone/>
            </a:pPr>
            <a:r>
              <a:rPr lang="en-US" sz="1200" dirty="0"/>
              <a:t>Type in chat name and where they are from – “chat-check” call by name.</a:t>
            </a:r>
          </a:p>
          <a:p>
            <a:pPr marL="0" indent="0">
              <a:buNone/>
            </a:pPr>
            <a:r>
              <a:rPr lang="en-US" sz="1200" dirty="0"/>
              <a:t>Presenter: Title, what makes me a guru – last 5 years of experience.</a:t>
            </a:r>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dirty="0"/>
          </a:p>
        </p:txBody>
      </p:sp>
    </p:spTree>
    <p:extLst>
      <p:ext uri="{BB962C8B-B14F-4D97-AF65-F5344CB8AC3E}">
        <p14:creationId xmlns:p14="http://schemas.microsoft.com/office/powerpoint/2010/main" val="64396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 Raise your hand if you have homeless students enrolled in your campus?</a:t>
            </a:r>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7859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Check:  What is the length of term for a DAEP placement?</a:t>
            </a:r>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dirty="0"/>
          </a:p>
        </p:txBody>
      </p:sp>
    </p:spTree>
    <p:extLst>
      <p:ext uri="{BB962C8B-B14F-4D97-AF65-F5344CB8AC3E}">
        <p14:creationId xmlns:p14="http://schemas.microsoft.com/office/powerpoint/2010/main" val="2099361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How many types of expulsions are there? </a:t>
            </a:r>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a:p>
        </p:txBody>
      </p:sp>
    </p:spTree>
    <p:extLst>
      <p:ext uri="{BB962C8B-B14F-4D97-AF65-F5344CB8AC3E}">
        <p14:creationId xmlns:p14="http://schemas.microsoft.com/office/powerpoint/2010/main" val="230800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Check:  How are your campus behaviors assigned?</a:t>
            </a:r>
          </a:p>
          <a:p>
            <a:r>
              <a:rPr lang="en-US" dirty="0"/>
              <a:t>Chat Check: Who is your campus behavior coordinator?</a:t>
            </a:r>
          </a:p>
        </p:txBody>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684985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Providing the process for special education services is a requirement. Thumbs up or Thumbs down.</a:t>
            </a:r>
          </a:p>
        </p:txBody>
      </p:sp>
      <p:sp>
        <p:nvSpPr>
          <p:cNvPr id="4" name="Slide Number Placeholder 3"/>
          <p:cNvSpPr>
            <a:spLocks noGrp="1"/>
          </p:cNvSpPr>
          <p:nvPr>
            <p:ph type="sldNum" sz="quarter" idx="5"/>
          </p:nvPr>
        </p:nvSpPr>
        <p:spPr/>
        <p:txBody>
          <a:bodyPr/>
          <a:lstStyle/>
          <a:p>
            <a:fld id="{9E4D9ABE-7AB9-4D3A-BEA5-45E799BD6C0E}" type="slidenum">
              <a:rPr lang="en-US" smtClean="0"/>
              <a:t>23</a:t>
            </a:fld>
            <a:endParaRPr lang="en-US"/>
          </a:p>
        </p:txBody>
      </p:sp>
    </p:spTree>
    <p:extLst>
      <p:ext uri="{BB962C8B-B14F-4D97-AF65-F5344CB8AC3E}">
        <p14:creationId xmlns:p14="http://schemas.microsoft.com/office/powerpoint/2010/main" val="413461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Bullying prevention policy is required for every campus? Thumbs up or Thumbs down</a:t>
            </a:r>
          </a:p>
        </p:txBody>
      </p:sp>
      <p:sp>
        <p:nvSpPr>
          <p:cNvPr id="4" name="Slide Number Placeholder 3"/>
          <p:cNvSpPr>
            <a:spLocks noGrp="1"/>
          </p:cNvSpPr>
          <p:nvPr>
            <p:ph type="sldNum" sz="quarter" idx="5"/>
          </p:nvPr>
        </p:nvSpPr>
        <p:spPr/>
        <p:txBody>
          <a:bodyPr/>
          <a:lstStyle/>
          <a:p>
            <a:fld id="{9E4D9ABE-7AB9-4D3A-BEA5-45E799BD6C0E}" type="slidenum">
              <a:rPr lang="en-US" smtClean="0"/>
              <a:t>24</a:t>
            </a:fld>
            <a:endParaRPr lang="en-US" dirty="0"/>
          </a:p>
        </p:txBody>
      </p:sp>
    </p:spTree>
    <p:extLst>
      <p:ext uri="{BB962C8B-B14F-4D97-AF65-F5344CB8AC3E}">
        <p14:creationId xmlns:p14="http://schemas.microsoft.com/office/powerpoint/2010/main" val="291818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Contact the parents at the same time. No identification, just there has been a bullying incident and your child is involved. </a:t>
            </a:r>
          </a:p>
        </p:txBody>
      </p:sp>
      <p:sp>
        <p:nvSpPr>
          <p:cNvPr id="4" name="Slide Number Placeholder 3"/>
          <p:cNvSpPr>
            <a:spLocks noGrp="1"/>
          </p:cNvSpPr>
          <p:nvPr>
            <p:ph type="sldNum" sz="quarter" idx="5"/>
          </p:nvPr>
        </p:nvSpPr>
        <p:spPr/>
        <p:txBody>
          <a:bodyPr/>
          <a:lstStyle/>
          <a:p>
            <a:fld id="{9E4D9ABE-7AB9-4D3A-BEA5-45E799BD6C0E}" type="slidenum">
              <a:rPr lang="en-US" smtClean="0"/>
              <a:t>25</a:t>
            </a:fld>
            <a:endParaRPr lang="en-US" dirty="0"/>
          </a:p>
        </p:txBody>
      </p:sp>
    </p:spTree>
    <p:extLst>
      <p:ext uri="{BB962C8B-B14F-4D97-AF65-F5344CB8AC3E}">
        <p14:creationId xmlns:p14="http://schemas.microsoft.com/office/powerpoint/2010/main" val="186779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26</a:t>
            </a:fld>
            <a:endParaRPr lang="en-US" dirty="0"/>
          </a:p>
        </p:txBody>
      </p:sp>
    </p:spTree>
    <p:extLst>
      <p:ext uri="{BB962C8B-B14F-4D97-AF65-F5344CB8AC3E}">
        <p14:creationId xmlns:p14="http://schemas.microsoft.com/office/powerpoint/2010/main" val="358476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Where can you find the minimum standards along with other discipline resources?  </a:t>
            </a:r>
          </a:p>
        </p:txBody>
      </p:sp>
      <p:sp>
        <p:nvSpPr>
          <p:cNvPr id="4" name="Slide Number Placeholder 3"/>
          <p:cNvSpPr>
            <a:spLocks noGrp="1"/>
          </p:cNvSpPr>
          <p:nvPr>
            <p:ph type="sldNum" sz="quarter" idx="5"/>
          </p:nvPr>
        </p:nvSpPr>
        <p:spPr/>
        <p:txBody>
          <a:bodyPr/>
          <a:lstStyle/>
          <a:p>
            <a:fld id="{9E4D9ABE-7AB9-4D3A-BEA5-45E799BD6C0E}" type="slidenum">
              <a:rPr lang="en-US" smtClean="0"/>
              <a:t>27</a:t>
            </a:fld>
            <a:endParaRPr lang="en-US" dirty="0"/>
          </a:p>
        </p:txBody>
      </p:sp>
    </p:spTree>
    <p:extLst>
      <p:ext uri="{BB962C8B-B14F-4D97-AF65-F5344CB8AC3E}">
        <p14:creationId xmlns:p14="http://schemas.microsoft.com/office/powerpoint/2010/main" val="214415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Type Y if you are a </a:t>
            </a:r>
            <a:r>
              <a:rPr lang="en-US" dirty="0" err="1"/>
              <a:t>corp</a:t>
            </a:r>
            <a:r>
              <a:rPr lang="en-US" dirty="0"/>
              <a:t>  punish school and n if you are not. </a:t>
            </a:r>
          </a:p>
        </p:txBody>
      </p:sp>
      <p:sp>
        <p:nvSpPr>
          <p:cNvPr id="4" name="Slide Number Placeholder 3"/>
          <p:cNvSpPr>
            <a:spLocks noGrp="1"/>
          </p:cNvSpPr>
          <p:nvPr>
            <p:ph type="sldNum" sz="quarter" idx="5"/>
          </p:nvPr>
        </p:nvSpPr>
        <p:spPr/>
        <p:txBody>
          <a:bodyPr/>
          <a:lstStyle/>
          <a:p>
            <a:fld id="{9E4D9ABE-7AB9-4D3A-BEA5-45E799BD6C0E}" type="slidenum">
              <a:rPr lang="en-US" smtClean="0"/>
              <a:t>28</a:t>
            </a:fld>
            <a:endParaRPr lang="en-US" dirty="0"/>
          </a:p>
        </p:txBody>
      </p:sp>
    </p:spTree>
    <p:extLst>
      <p:ext uri="{BB962C8B-B14F-4D97-AF65-F5344CB8AC3E}">
        <p14:creationId xmlns:p14="http://schemas.microsoft.com/office/powerpoint/2010/main" val="285948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1099586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DAEP stands for Discipline Alternative Education Program? T or F</a:t>
            </a:r>
          </a:p>
        </p:txBody>
      </p:sp>
      <p:sp>
        <p:nvSpPr>
          <p:cNvPr id="4" name="Slide Number Placeholder 3"/>
          <p:cNvSpPr>
            <a:spLocks noGrp="1"/>
          </p:cNvSpPr>
          <p:nvPr>
            <p:ph type="sldNum" sz="quarter" idx="5"/>
          </p:nvPr>
        </p:nvSpPr>
        <p:spPr/>
        <p:txBody>
          <a:bodyPr/>
          <a:lstStyle/>
          <a:p>
            <a:fld id="{9E4D9ABE-7AB9-4D3A-BEA5-45E799BD6C0E}" type="slidenum">
              <a:rPr lang="en-US" smtClean="0"/>
              <a:t>29</a:t>
            </a:fld>
            <a:endParaRPr lang="en-US" dirty="0"/>
          </a:p>
        </p:txBody>
      </p:sp>
    </p:spTree>
    <p:extLst>
      <p:ext uri="{BB962C8B-B14F-4D97-AF65-F5344CB8AC3E}">
        <p14:creationId xmlns:p14="http://schemas.microsoft.com/office/powerpoint/2010/main" val="135239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check:  Can I have my elementary kiddos with my secondary kiddos?</a:t>
            </a:r>
          </a:p>
        </p:txBody>
      </p:sp>
      <p:sp>
        <p:nvSpPr>
          <p:cNvPr id="4" name="Slide Number Placeholder 3"/>
          <p:cNvSpPr>
            <a:spLocks noGrp="1"/>
          </p:cNvSpPr>
          <p:nvPr>
            <p:ph type="sldNum" sz="quarter" idx="5"/>
          </p:nvPr>
        </p:nvSpPr>
        <p:spPr/>
        <p:txBody>
          <a:bodyPr/>
          <a:lstStyle/>
          <a:p>
            <a:fld id="{9E4D9ABE-7AB9-4D3A-BEA5-45E799BD6C0E}" type="slidenum">
              <a:rPr lang="en-US" smtClean="0"/>
              <a:t>30</a:t>
            </a:fld>
            <a:endParaRPr lang="en-US" dirty="0"/>
          </a:p>
        </p:txBody>
      </p:sp>
    </p:spTree>
    <p:extLst>
      <p:ext uri="{BB962C8B-B14F-4D97-AF65-F5344CB8AC3E}">
        <p14:creationId xmlns:p14="http://schemas.microsoft.com/office/powerpoint/2010/main" val="2394515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31</a:t>
            </a:fld>
            <a:endParaRPr lang="en-US" dirty="0"/>
          </a:p>
        </p:txBody>
      </p:sp>
    </p:spTree>
    <p:extLst>
      <p:ext uri="{BB962C8B-B14F-4D97-AF65-F5344CB8AC3E}">
        <p14:creationId xmlns:p14="http://schemas.microsoft.com/office/powerpoint/2010/main" val="3596434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Does the DAEP teacher have to be a certified teacher?</a:t>
            </a:r>
          </a:p>
        </p:txBody>
      </p:sp>
      <p:sp>
        <p:nvSpPr>
          <p:cNvPr id="4" name="Slide Number Placeholder 3"/>
          <p:cNvSpPr>
            <a:spLocks noGrp="1"/>
          </p:cNvSpPr>
          <p:nvPr>
            <p:ph type="sldNum" sz="quarter" idx="5"/>
          </p:nvPr>
        </p:nvSpPr>
        <p:spPr/>
        <p:txBody>
          <a:bodyPr/>
          <a:lstStyle/>
          <a:p>
            <a:fld id="{9E4D9ABE-7AB9-4D3A-BEA5-45E799BD6C0E}" type="slidenum">
              <a:rPr lang="en-US" smtClean="0"/>
              <a:t>32</a:t>
            </a:fld>
            <a:endParaRPr lang="en-US"/>
          </a:p>
        </p:txBody>
      </p:sp>
    </p:spTree>
    <p:extLst>
      <p:ext uri="{BB962C8B-B14F-4D97-AF65-F5344CB8AC3E}">
        <p14:creationId xmlns:p14="http://schemas.microsoft.com/office/powerpoint/2010/main" val="788999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Can the money we collect from charging students and entrance fee to DAEP be put in our “Coke Fund”? </a:t>
            </a:r>
          </a:p>
        </p:txBody>
      </p:sp>
      <p:sp>
        <p:nvSpPr>
          <p:cNvPr id="4" name="Slide Number Placeholder 3"/>
          <p:cNvSpPr>
            <a:spLocks noGrp="1"/>
          </p:cNvSpPr>
          <p:nvPr>
            <p:ph type="sldNum" sz="quarter" idx="5"/>
          </p:nvPr>
        </p:nvSpPr>
        <p:spPr/>
        <p:txBody>
          <a:bodyPr/>
          <a:lstStyle/>
          <a:p>
            <a:fld id="{9E4D9ABE-7AB9-4D3A-BEA5-45E799BD6C0E}" type="slidenum">
              <a:rPr lang="en-US" smtClean="0"/>
              <a:t>33</a:t>
            </a:fld>
            <a:endParaRPr lang="en-US"/>
          </a:p>
        </p:txBody>
      </p:sp>
    </p:spTree>
    <p:extLst>
      <p:ext uri="{BB962C8B-B14F-4D97-AF65-F5344CB8AC3E}">
        <p14:creationId xmlns:p14="http://schemas.microsoft.com/office/powerpoint/2010/main" val="1161812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who is responsible for this transition plan?</a:t>
            </a:r>
          </a:p>
        </p:txBody>
      </p:sp>
      <p:sp>
        <p:nvSpPr>
          <p:cNvPr id="4" name="Slide Number Placeholder 3"/>
          <p:cNvSpPr>
            <a:spLocks noGrp="1"/>
          </p:cNvSpPr>
          <p:nvPr>
            <p:ph type="sldNum" sz="quarter" idx="5"/>
          </p:nvPr>
        </p:nvSpPr>
        <p:spPr/>
        <p:txBody>
          <a:bodyPr/>
          <a:lstStyle/>
          <a:p>
            <a:fld id="{9E4D9ABE-7AB9-4D3A-BEA5-45E799BD6C0E}" type="slidenum">
              <a:rPr lang="en-US" smtClean="0"/>
              <a:t>34</a:t>
            </a:fld>
            <a:endParaRPr lang="en-US"/>
          </a:p>
        </p:txBody>
      </p:sp>
    </p:spTree>
    <p:extLst>
      <p:ext uri="{BB962C8B-B14F-4D97-AF65-F5344CB8AC3E}">
        <p14:creationId xmlns:p14="http://schemas.microsoft.com/office/powerpoint/2010/main" val="849292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9E4D9ABE-7AB9-4D3A-BEA5-45E799BD6C0E}" type="slidenum">
              <a:rPr lang="en-US" smtClean="0"/>
              <a:t>35</a:t>
            </a:fld>
            <a:endParaRPr lang="en-US" dirty="0"/>
          </a:p>
        </p:txBody>
      </p:sp>
    </p:spTree>
    <p:extLst>
      <p:ext uri="{BB962C8B-B14F-4D97-AF65-F5344CB8AC3E}">
        <p14:creationId xmlns:p14="http://schemas.microsoft.com/office/powerpoint/2010/main" val="3004913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What training do your DAEP people receive? </a:t>
            </a:r>
          </a:p>
        </p:txBody>
      </p:sp>
      <p:sp>
        <p:nvSpPr>
          <p:cNvPr id="4" name="Slide Number Placeholder 3"/>
          <p:cNvSpPr>
            <a:spLocks noGrp="1"/>
          </p:cNvSpPr>
          <p:nvPr>
            <p:ph type="sldNum" sz="quarter" idx="5"/>
          </p:nvPr>
        </p:nvSpPr>
        <p:spPr/>
        <p:txBody>
          <a:bodyPr/>
          <a:lstStyle/>
          <a:p>
            <a:fld id="{9E4D9ABE-7AB9-4D3A-BEA5-45E799BD6C0E}" type="slidenum">
              <a:rPr lang="en-US" smtClean="0"/>
              <a:t>36</a:t>
            </a:fld>
            <a:endParaRPr lang="en-US"/>
          </a:p>
        </p:txBody>
      </p:sp>
    </p:spTree>
    <p:extLst>
      <p:ext uri="{BB962C8B-B14F-4D97-AF65-F5344CB8AC3E}">
        <p14:creationId xmlns:p14="http://schemas.microsoft.com/office/powerpoint/2010/main" val="185173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How many of you have a JJAEP – Thumbs up or Thumbs down</a:t>
            </a:r>
          </a:p>
        </p:txBody>
      </p:sp>
      <p:sp>
        <p:nvSpPr>
          <p:cNvPr id="4" name="Slide Number Placeholder 3"/>
          <p:cNvSpPr>
            <a:spLocks noGrp="1"/>
          </p:cNvSpPr>
          <p:nvPr>
            <p:ph type="sldNum" sz="quarter" idx="5"/>
          </p:nvPr>
        </p:nvSpPr>
        <p:spPr/>
        <p:txBody>
          <a:bodyPr/>
          <a:lstStyle/>
          <a:p>
            <a:fld id="{9E4D9ABE-7AB9-4D3A-BEA5-45E799BD6C0E}" type="slidenum">
              <a:rPr lang="en-US" smtClean="0"/>
              <a:t>38</a:t>
            </a:fld>
            <a:endParaRPr lang="en-US" dirty="0"/>
          </a:p>
        </p:txBody>
      </p:sp>
    </p:spTree>
    <p:extLst>
      <p:ext uri="{BB962C8B-B14F-4D97-AF65-F5344CB8AC3E}">
        <p14:creationId xmlns:p14="http://schemas.microsoft.com/office/powerpoint/2010/main" val="2447644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10 days at a time or 10 days total?</a:t>
            </a:r>
          </a:p>
        </p:txBody>
      </p:sp>
      <p:sp>
        <p:nvSpPr>
          <p:cNvPr id="4" name="Slide Number Placeholder 3"/>
          <p:cNvSpPr>
            <a:spLocks noGrp="1"/>
          </p:cNvSpPr>
          <p:nvPr>
            <p:ph type="sldNum" sz="quarter" idx="5"/>
          </p:nvPr>
        </p:nvSpPr>
        <p:spPr/>
        <p:txBody>
          <a:bodyPr/>
          <a:lstStyle/>
          <a:p>
            <a:fld id="{9E4D9ABE-7AB9-4D3A-BEA5-45E799BD6C0E}" type="slidenum">
              <a:rPr lang="en-US" smtClean="0"/>
              <a:t>40</a:t>
            </a:fld>
            <a:endParaRPr lang="en-US"/>
          </a:p>
        </p:txBody>
      </p:sp>
    </p:spTree>
    <p:extLst>
      <p:ext uri="{BB962C8B-B14F-4D97-AF65-F5344CB8AC3E}">
        <p14:creationId xmlns:p14="http://schemas.microsoft.com/office/powerpoint/2010/main" val="224097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Ducks in a Row</a:t>
            </a:r>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21289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Do 504 kids need a manifestation determination meeting? </a:t>
            </a:r>
          </a:p>
        </p:txBody>
      </p:sp>
      <p:sp>
        <p:nvSpPr>
          <p:cNvPr id="4" name="Slide Number Placeholder 3"/>
          <p:cNvSpPr>
            <a:spLocks noGrp="1"/>
          </p:cNvSpPr>
          <p:nvPr>
            <p:ph type="sldNum" sz="quarter" idx="5"/>
          </p:nvPr>
        </p:nvSpPr>
        <p:spPr/>
        <p:txBody>
          <a:bodyPr/>
          <a:lstStyle/>
          <a:p>
            <a:fld id="{9E4D9ABE-7AB9-4D3A-BEA5-45E799BD6C0E}" type="slidenum">
              <a:rPr lang="en-US" smtClean="0"/>
              <a:t>41</a:t>
            </a:fld>
            <a:endParaRPr lang="en-US"/>
          </a:p>
        </p:txBody>
      </p:sp>
    </p:spTree>
    <p:extLst>
      <p:ext uri="{BB962C8B-B14F-4D97-AF65-F5344CB8AC3E}">
        <p14:creationId xmlns:p14="http://schemas.microsoft.com/office/powerpoint/2010/main" val="2155850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43</a:t>
            </a:fld>
            <a:endParaRPr lang="en-US"/>
          </a:p>
        </p:txBody>
      </p:sp>
    </p:spTree>
    <p:extLst>
      <p:ext uri="{BB962C8B-B14F-4D97-AF65-F5344CB8AC3E}">
        <p14:creationId xmlns:p14="http://schemas.microsoft.com/office/powerpoint/2010/main" val="4269135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How many of you are familiar or have ever used spedtex.org?</a:t>
            </a:r>
          </a:p>
        </p:txBody>
      </p:sp>
      <p:sp>
        <p:nvSpPr>
          <p:cNvPr id="4" name="Slide Number Placeholder 3"/>
          <p:cNvSpPr>
            <a:spLocks noGrp="1"/>
          </p:cNvSpPr>
          <p:nvPr>
            <p:ph type="sldNum" sz="quarter" idx="5"/>
          </p:nvPr>
        </p:nvSpPr>
        <p:spPr/>
        <p:txBody>
          <a:bodyPr/>
          <a:lstStyle/>
          <a:p>
            <a:fld id="{9E4D9ABE-7AB9-4D3A-BEA5-45E799BD6C0E}" type="slidenum">
              <a:rPr lang="en-US" smtClean="0"/>
              <a:t>44</a:t>
            </a:fld>
            <a:endParaRPr lang="en-US"/>
          </a:p>
        </p:txBody>
      </p:sp>
    </p:spTree>
    <p:extLst>
      <p:ext uri="{BB962C8B-B14F-4D97-AF65-F5344CB8AC3E}">
        <p14:creationId xmlns:p14="http://schemas.microsoft.com/office/powerpoint/2010/main" val="2788604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46</a:t>
            </a:fld>
            <a:endParaRPr lang="en-US"/>
          </a:p>
        </p:txBody>
      </p:sp>
    </p:spTree>
    <p:extLst>
      <p:ext uri="{BB962C8B-B14F-4D97-AF65-F5344CB8AC3E}">
        <p14:creationId xmlns:p14="http://schemas.microsoft.com/office/powerpoint/2010/main" val="4005368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Process ….highlight</a:t>
            </a:r>
          </a:p>
        </p:txBody>
      </p:sp>
      <p:sp>
        <p:nvSpPr>
          <p:cNvPr id="4" name="Slide Number Placeholder 3"/>
          <p:cNvSpPr>
            <a:spLocks noGrp="1"/>
          </p:cNvSpPr>
          <p:nvPr>
            <p:ph type="sldNum" sz="quarter" idx="5"/>
          </p:nvPr>
        </p:nvSpPr>
        <p:spPr/>
        <p:txBody>
          <a:bodyPr/>
          <a:lstStyle/>
          <a:p>
            <a:fld id="{9E4D9ABE-7AB9-4D3A-BEA5-45E799BD6C0E}" type="slidenum">
              <a:rPr lang="en-US" smtClean="0"/>
              <a:t>47</a:t>
            </a:fld>
            <a:endParaRPr lang="en-US"/>
          </a:p>
        </p:txBody>
      </p:sp>
    </p:spTree>
    <p:extLst>
      <p:ext uri="{BB962C8B-B14F-4D97-AF65-F5344CB8AC3E}">
        <p14:creationId xmlns:p14="http://schemas.microsoft.com/office/powerpoint/2010/main" val="2566619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While waiting on an expulsion hearing, where should the student be?</a:t>
            </a:r>
          </a:p>
        </p:txBody>
      </p:sp>
      <p:sp>
        <p:nvSpPr>
          <p:cNvPr id="4" name="Slide Number Placeholder 3"/>
          <p:cNvSpPr>
            <a:spLocks noGrp="1"/>
          </p:cNvSpPr>
          <p:nvPr>
            <p:ph type="sldNum" sz="quarter" idx="5"/>
          </p:nvPr>
        </p:nvSpPr>
        <p:spPr/>
        <p:txBody>
          <a:bodyPr/>
          <a:lstStyle/>
          <a:p>
            <a:fld id="{9E4D9ABE-7AB9-4D3A-BEA5-45E799BD6C0E}" type="slidenum">
              <a:rPr lang="en-US" smtClean="0"/>
              <a:t>48</a:t>
            </a:fld>
            <a:endParaRPr lang="en-US"/>
          </a:p>
        </p:txBody>
      </p:sp>
    </p:spTree>
    <p:extLst>
      <p:ext uri="{BB962C8B-B14F-4D97-AF65-F5344CB8AC3E}">
        <p14:creationId xmlns:p14="http://schemas.microsoft.com/office/powerpoint/2010/main" val="143735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49</a:t>
            </a:fld>
            <a:endParaRPr lang="en-US"/>
          </a:p>
        </p:txBody>
      </p:sp>
    </p:spTree>
    <p:extLst>
      <p:ext uri="{BB962C8B-B14F-4D97-AF65-F5344CB8AC3E}">
        <p14:creationId xmlns:p14="http://schemas.microsoft.com/office/powerpoint/2010/main" val="786275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51</a:t>
            </a:fld>
            <a:endParaRPr lang="en-US"/>
          </a:p>
        </p:txBody>
      </p:sp>
    </p:spTree>
    <p:extLst>
      <p:ext uri="{BB962C8B-B14F-4D97-AF65-F5344CB8AC3E}">
        <p14:creationId xmlns:p14="http://schemas.microsoft.com/office/powerpoint/2010/main" val="2131213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52</a:t>
            </a:fld>
            <a:endParaRPr lang="en-US"/>
          </a:p>
        </p:txBody>
      </p:sp>
    </p:spTree>
    <p:extLst>
      <p:ext uri="{BB962C8B-B14F-4D97-AF65-F5344CB8AC3E}">
        <p14:creationId xmlns:p14="http://schemas.microsoft.com/office/powerpoint/2010/main" val="3580966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Chit Chat: Is a charter school subject to all of TEC Chapter 37?</a:t>
            </a:r>
          </a:p>
        </p:txBody>
      </p:sp>
      <p:sp>
        <p:nvSpPr>
          <p:cNvPr id="4" name="Slide Number Placeholder 3"/>
          <p:cNvSpPr>
            <a:spLocks noGrp="1"/>
          </p:cNvSpPr>
          <p:nvPr>
            <p:ph type="sldNum" sz="quarter" idx="5"/>
          </p:nvPr>
        </p:nvSpPr>
        <p:spPr/>
        <p:txBody>
          <a:bodyPr/>
          <a:lstStyle/>
          <a:p>
            <a:fld id="{9E4D9ABE-7AB9-4D3A-BEA5-45E799BD6C0E}" type="slidenum">
              <a:rPr lang="en-US" smtClean="0"/>
              <a:t>53</a:t>
            </a:fld>
            <a:endParaRPr lang="en-US"/>
          </a:p>
        </p:txBody>
      </p:sp>
    </p:spTree>
    <p:extLst>
      <p:ext uri="{BB962C8B-B14F-4D97-AF65-F5344CB8AC3E}">
        <p14:creationId xmlns:p14="http://schemas.microsoft.com/office/powerpoint/2010/main" val="237895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What tells all and says all about a campuses discipline policy and procedures?</a:t>
            </a:r>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4205517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kAdd</a:t>
            </a:r>
            <a:r>
              <a:rPr lang="en-US" dirty="0"/>
              <a:t> </a:t>
            </a:r>
            <a:r>
              <a:rPr lang="en-US" dirty="0" err="1"/>
              <a:t>PEiMS</a:t>
            </a:r>
            <a:r>
              <a:rPr lang="en-US" dirty="0"/>
              <a:t> </a:t>
            </a:r>
          </a:p>
        </p:txBody>
      </p:sp>
      <p:sp>
        <p:nvSpPr>
          <p:cNvPr id="4" name="Slide Number Placeholder 3"/>
          <p:cNvSpPr>
            <a:spLocks noGrp="1"/>
          </p:cNvSpPr>
          <p:nvPr>
            <p:ph type="sldNum" sz="quarter" idx="5"/>
          </p:nvPr>
        </p:nvSpPr>
        <p:spPr/>
        <p:txBody>
          <a:bodyPr/>
          <a:lstStyle/>
          <a:p>
            <a:fld id="{9E4D9ABE-7AB9-4D3A-BEA5-45E799BD6C0E}" type="slidenum">
              <a:rPr lang="en-US" smtClean="0"/>
              <a:t>57</a:t>
            </a:fld>
            <a:endParaRPr lang="en-US" dirty="0"/>
          </a:p>
        </p:txBody>
      </p:sp>
    </p:spTree>
    <p:extLst>
      <p:ext uri="{BB962C8B-B14F-4D97-AF65-F5344CB8AC3E}">
        <p14:creationId xmlns:p14="http://schemas.microsoft.com/office/powerpoint/2010/main" val="2470977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Chat Check:  What behavior location do you use if an incident happens on the school bus?</a:t>
            </a:r>
          </a:p>
        </p:txBody>
      </p:sp>
      <p:sp>
        <p:nvSpPr>
          <p:cNvPr id="4" name="Slide Number Placeholder 3"/>
          <p:cNvSpPr>
            <a:spLocks noGrp="1"/>
          </p:cNvSpPr>
          <p:nvPr>
            <p:ph type="sldNum" sz="quarter" idx="5"/>
          </p:nvPr>
        </p:nvSpPr>
        <p:spPr/>
        <p:txBody>
          <a:bodyPr/>
          <a:lstStyle/>
          <a:p>
            <a:fld id="{9E4D9ABE-7AB9-4D3A-BEA5-45E799BD6C0E}" type="slidenum">
              <a:rPr lang="en-US" smtClean="0"/>
              <a:t>58</a:t>
            </a:fld>
            <a:endParaRPr lang="en-US" dirty="0"/>
          </a:p>
        </p:txBody>
      </p:sp>
    </p:spTree>
    <p:extLst>
      <p:ext uri="{BB962C8B-B14F-4D97-AF65-F5344CB8AC3E}">
        <p14:creationId xmlns:p14="http://schemas.microsoft.com/office/powerpoint/2010/main" val="3364650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a:t>
            </a:r>
          </a:p>
        </p:txBody>
      </p:sp>
      <p:sp>
        <p:nvSpPr>
          <p:cNvPr id="4" name="Slide Number Placeholder 3"/>
          <p:cNvSpPr>
            <a:spLocks noGrp="1"/>
          </p:cNvSpPr>
          <p:nvPr>
            <p:ph type="sldNum" sz="quarter" idx="5"/>
          </p:nvPr>
        </p:nvSpPr>
        <p:spPr/>
        <p:txBody>
          <a:bodyPr/>
          <a:lstStyle/>
          <a:p>
            <a:fld id="{9E4D9ABE-7AB9-4D3A-BEA5-45E799BD6C0E}" type="slidenum">
              <a:rPr lang="en-US" smtClean="0"/>
              <a:t>60</a:t>
            </a:fld>
            <a:endParaRPr lang="en-US"/>
          </a:p>
        </p:txBody>
      </p:sp>
    </p:spTree>
    <p:extLst>
      <p:ext uri="{BB962C8B-B14F-4D97-AF65-F5344CB8AC3E}">
        <p14:creationId xmlns:p14="http://schemas.microsoft.com/office/powerpoint/2010/main" val="2073366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61</a:t>
            </a:fld>
            <a:endParaRPr lang="en-US" dirty="0"/>
          </a:p>
        </p:txBody>
      </p:sp>
    </p:spTree>
    <p:extLst>
      <p:ext uri="{BB962C8B-B14F-4D97-AF65-F5344CB8AC3E}">
        <p14:creationId xmlns:p14="http://schemas.microsoft.com/office/powerpoint/2010/main" val="111132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67</a:t>
            </a:fld>
            <a:endParaRPr lang="en-US"/>
          </a:p>
        </p:txBody>
      </p:sp>
    </p:spTree>
    <p:extLst>
      <p:ext uri="{BB962C8B-B14F-4D97-AF65-F5344CB8AC3E}">
        <p14:creationId xmlns:p14="http://schemas.microsoft.com/office/powerpoint/2010/main" val="3886591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69</a:t>
            </a:fld>
            <a:endParaRPr lang="en-US"/>
          </a:p>
        </p:txBody>
      </p:sp>
    </p:spTree>
    <p:extLst>
      <p:ext uri="{BB962C8B-B14F-4D97-AF65-F5344CB8AC3E}">
        <p14:creationId xmlns:p14="http://schemas.microsoft.com/office/powerpoint/2010/main" val="696417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72</a:t>
            </a:fld>
            <a:endParaRPr lang="en-US"/>
          </a:p>
        </p:txBody>
      </p:sp>
    </p:spTree>
    <p:extLst>
      <p:ext uri="{BB962C8B-B14F-4D97-AF65-F5344CB8AC3E}">
        <p14:creationId xmlns:p14="http://schemas.microsoft.com/office/powerpoint/2010/main" val="1985225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74</a:t>
            </a:fld>
            <a:endParaRPr lang="en-US"/>
          </a:p>
        </p:txBody>
      </p:sp>
    </p:spTree>
    <p:extLst>
      <p:ext uri="{BB962C8B-B14F-4D97-AF65-F5344CB8AC3E}">
        <p14:creationId xmlns:p14="http://schemas.microsoft.com/office/powerpoint/2010/main" val="2451824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75</a:t>
            </a:fld>
            <a:endParaRPr lang="en-US"/>
          </a:p>
        </p:txBody>
      </p:sp>
    </p:spTree>
    <p:extLst>
      <p:ext uri="{BB962C8B-B14F-4D97-AF65-F5344CB8AC3E}">
        <p14:creationId xmlns:p14="http://schemas.microsoft.com/office/powerpoint/2010/main" val="1976508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What if it is a behavior location ‘04’?</a:t>
            </a:r>
          </a:p>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85</a:t>
            </a:fld>
            <a:endParaRPr lang="en-US"/>
          </a:p>
        </p:txBody>
      </p:sp>
    </p:spTree>
    <p:extLst>
      <p:ext uri="{BB962C8B-B14F-4D97-AF65-F5344CB8AC3E}">
        <p14:creationId xmlns:p14="http://schemas.microsoft.com/office/powerpoint/2010/main" val="50169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Type one in chat – self defense,  intent, disciplinary history…</a:t>
            </a:r>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dirty="0"/>
          </a:p>
        </p:txBody>
      </p:sp>
    </p:spTree>
    <p:extLst>
      <p:ext uri="{BB962C8B-B14F-4D97-AF65-F5344CB8AC3E}">
        <p14:creationId xmlns:p14="http://schemas.microsoft.com/office/powerpoint/2010/main" val="546572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93</a:t>
            </a:fld>
            <a:endParaRPr lang="en-US"/>
          </a:p>
        </p:txBody>
      </p:sp>
    </p:spTree>
    <p:extLst>
      <p:ext uri="{BB962C8B-B14F-4D97-AF65-F5344CB8AC3E}">
        <p14:creationId xmlns:p14="http://schemas.microsoft.com/office/powerpoint/2010/main" val="29749115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p:txBody>
      </p:sp>
      <p:sp>
        <p:nvSpPr>
          <p:cNvPr id="4" name="Slide Number Placeholder 3"/>
          <p:cNvSpPr>
            <a:spLocks noGrp="1"/>
          </p:cNvSpPr>
          <p:nvPr>
            <p:ph type="sldNum" sz="quarter" idx="5"/>
          </p:nvPr>
        </p:nvSpPr>
        <p:spPr/>
        <p:txBody>
          <a:bodyPr/>
          <a:lstStyle/>
          <a:p>
            <a:fld id="{9E4D9ABE-7AB9-4D3A-BEA5-45E799BD6C0E}" type="slidenum">
              <a:rPr lang="en-US" smtClean="0"/>
              <a:t>94</a:t>
            </a:fld>
            <a:endParaRPr lang="en-US"/>
          </a:p>
        </p:txBody>
      </p:sp>
    </p:spTree>
    <p:extLst>
      <p:ext uri="{BB962C8B-B14F-4D97-AF65-F5344CB8AC3E}">
        <p14:creationId xmlns:p14="http://schemas.microsoft.com/office/powerpoint/2010/main" val="14141794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96</a:t>
            </a:fld>
            <a:endParaRPr lang="en-US"/>
          </a:p>
        </p:txBody>
      </p:sp>
    </p:spTree>
    <p:extLst>
      <p:ext uri="{BB962C8B-B14F-4D97-AF65-F5344CB8AC3E}">
        <p14:creationId xmlns:p14="http://schemas.microsoft.com/office/powerpoint/2010/main" val="27216159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Add new codes 62, 63, 64</a:t>
            </a:r>
          </a:p>
        </p:txBody>
      </p:sp>
      <p:sp>
        <p:nvSpPr>
          <p:cNvPr id="4" name="Slide Number Placeholder 3"/>
          <p:cNvSpPr>
            <a:spLocks noGrp="1"/>
          </p:cNvSpPr>
          <p:nvPr>
            <p:ph type="sldNum" sz="quarter" idx="5"/>
          </p:nvPr>
        </p:nvSpPr>
        <p:spPr/>
        <p:txBody>
          <a:bodyPr/>
          <a:lstStyle/>
          <a:p>
            <a:fld id="{9E4D9ABE-7AB9-4D3A-BEA5-45E799BD6C0E}" type="slidenum">
              <a:rPr lang="en-US" smtClean="0"/>
              <a:t>98</a:t>
            </a:fld>
            <a:endParaRPr lang="en-US"/>
          </a:p>
        </p:txBody>
      </p:sp>
    </p:spTree>
    <p:extLst>
      <p:ext uri="{BB962C8B-B14F-4D97-AF65-F5344CB8AC3E}">
        <p14:creationId xmlns:p14="http://schemas.microsoft.com/office/powerpoint/2010/main" val="4038824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Add new codes 62, 63, 64</a:t>
            </a:r>
          </a:p>
        </p:txBody>
      </p:sp>
      <p:sp>
        <p:nvSpPr>
          <p:cNvPr id="4" name="Slide Number Placeholder 3"/>
          <p:cNvSpPr>
            <a:spLocks noGrp="1"/>
          </p:cNvSpPr>
          <p:nvPr>
            <p:ph type="sldNum" sz="quarter" idx="5"/>
          </p:nvPr>
        </p:nvSpPr>
        <p:spPr/>
        <p:txBody>
          <a:bodyPr/>
          <a:lstStyle/>
          <a:p>
            <a:fld id="{9E4D9ABE-7AB9-4D3A-BEA5-45E799BD6C0E}" type="slidenum">
              <a:rPr lang="en-US" smtClean="0"/>
              <a:t>99</a:t>
            </a:fld>
            <a:endParaRPr lang="en-US"/>
          </a:p>
        </p:txBody>
      </p:sp>
    </p:spTree>
    <p:extLst>
      <p:ext uri="{BB962C8B-B14F-4D97-AF65-F5344CB8AC3E}">
        <p14:creationId xmlns:p14="http://schemas.microsoft.com/office/powerpoint/2010/main" val="1219456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Add new codes 62, 63, 64</a:t>
            </a:r>
          </a:p>
        </p:txBody>
      </p:sp>
      <p:sp>
        <p:nvSpPr>
          <p:cNvPr id="4" name="Slide Number Placeholder 3"/>
          <p:cNvSpPr>
            <a:spLocks noGrp="1"/>
          </p:cNvSpPr>
          <p:nvPr>
            <p:ph type="sldNum" sz="quarter" idx="5"/>
          </p:nvPr>
        </p:nvSpPr>
        <p:spPr/>
        <p:txBody>
          <a:bodyPr/>
          <a:lstStyle/>
          <a:p>
            <a:fld id="{9E4D9ABE-7AB9-4D3A-BEA5-45E799BD6C0E}" type="slidenum">
              <a:rPr lang="en-US" smtClean="0"/>
              <a:t>100</a:t>
            </a:fld>
            <a:endParaRPr lang="en-US"/>
          </a:p>
        </p:txBody>
      </p:sp>
    </p:spTree>
    <p:extLst>
      <p:ext uri="{BB962C8B-B14F-4D97-AF65-F5344CB8AC3E}">
        <p14:creationId xmlns:p14="http://schemas.microsoft.com/office/powerpoint/2010/main" val="2307982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E4D9ABE-7AB9-4D3A-BEA5-45E799BD6C0E}" type="slidenum">
              <a:rPr lang="en-US" smtClean="0"/>
              <a:t>101</a:t>
            </a:fld>
            <a:endParaRPr lang="en-US"/>
          </a:p>
        </p:txBody>
      </p:sp>
    </p:spTree>
    <p:extLst>
      <p:ext uri="{BB962C8B-B14F-4D97-AF65-F5344CB8AC3E}">
        <p14:creationId xmlns:p14="http://schemas.microsoft.com/office/powerpoint/2010/main" val="1418463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102</a:t>
            </a:fld>
            <a:endParaRPr lang="en-US"/>
          </a:p>
        </p:txBody>
      </p:sp>
    </p:spTree>
    <p:extLst>
      <p:ext uri="{BB962C8B-B14F-4D97-AF65-F5344CB8AC3E}">
        <p14:creationId xmlns:p14="http://schemas.microsoft.com/office/powerpoint/2010/main" val="49511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How many things are to be considered before a discipline action is assigned? </a:t>
            </a:r>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dirty="0"/>
          </a:p>
        </p:txBody>
      </p:sp>
    </p:spTree>
    <p:extLst>
      <p:ext uri="{BB962C8B-B14F-4D97-AF65-F5344CB8AC3E}">
        <p14:creationId xmlns:p14="http://schemas.microsoft.com/office/powerpoint/2010/main" val="80407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What are types of discipline methods or interventions that can be used in the classroom?</a:t>
            </a:r>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116505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Participation: What is an appropriate classroom?  What is a reasonable amount of time for a timeout?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87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Check: What is the length of term for any suspension? </a:t>
            </a:r>
          </a:p>
          <a:p>
            <a:r>
              <a:rPr lang="en-US" dirty="0"/>
              <a:t>Review over how to report this for data reporting. </a:t>
            </a:r>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3389688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2800">
                <a:solidFill>
                  <a:schemeClr val="accent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sz="2400">
                <a:solidFill>
                  <a:schemeClr val="accent1"/>
                </a:solidFill>
              </a:defRPr>
            </a:lvl1pPr>
            <a:lvl2pPr>
              <a:buClr>
                <a:schemeClr val="accent2"/>
              </a:buClr>
              <a:defRPr sz="2400">
                <a:solidFill>
                  <a:schemeClr val="accent1"/>
                </a:solidFill>
              </a:defRPr>
            </a:lvl2pPr>
            <a:lvl3pPr>
              <a:buClr>
                <a:schemeClr val="accent2"/>
              </a:buClr>
              <a:defRPr sz="2400">
                <a:solidFill>
                  <a:schemeClr val="accent1"/>
                </a:solidFill>
              </a:defRPr>
            </a:lvl3pPr>
            <a:lvl4pPr>
              <a:buClr>
                <a:schemeClr val="accent2"/>
              </a:buClr>
              <a:defRPr sz="2400">
                <a:solidFill>
                  <a:schemeClr val="accent1"/>
                </a:solidFill>
              </a:defRPr>
            </a:lvl4pPr>
            <a:lvl5pPr>
              <a:buClr>
                <a:schemeClr val="accent2"/>
              </a:buClr>
              <a:defRPr sz="2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transition spd="slow"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transition spd="slow"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transition spd="slow"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transition spd="slow"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transition spd="slow"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transition spd="slow"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transition spd="slow" advTm="100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10/6/2023</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transition spd="slow" advTm="1000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2800">
                <a:solidFill>
                  <a:srgbClr val="0D6CB9"/>
                </a:solidFill>
                <a:latin typeface="+mn-lt"/>
              </a:defRPr>
            </a:lvl1pPr>
          </a:lstStyle>
          <a:p>
            <a:r>
              <a:rPr lang="en-US" dirty="0"/>
              <a:t>Contents</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transition spd="slow" advTm="1000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1824250" y="755373"/>
            <a:ext cx="10367749" cy="94393"/>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buNone/>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400">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sz="2400">
                <a:solidFill>
                  <a:schemeClr val="tx1">
                    <a:lumMod val="65000"/>
                    <a:lumOff val="35000"/>
                  </a:schemeClr>
                </a:solidFill>
              </a:defRPr>
            </a:lvl3pPr>
            <a:lvl4pPr marL="1600200" indent="-228600">
              <a:buClr>
                <a:srgbClr val="0D6CB9"/>
              </a:buClr>
              <a:buFont typeface="Arial" panose="020B0604020202020204" pitchFamily="34" charset="0"/>
              <a:buChar char="•"/>
              <a:defRPr sz="2400">
                <a:solidFill>
                  <a:schemeClr val="tx1">
                    <a:lumMod val="65000"/>
                    <a:lumOff val="35000"/>
                  </a:schemeClr>
                </a:solidFill>
              </a:defRPr>
            </a:lvl4pPr>
            <a:lvl5pPr>
              <a:buClr>
                <a:schemeClr val="accent2"/>
              </a:buClr>
              <a:defRPr sz="24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2800">
                <a:solidFill>
                  <a:srgbClr val="0D6CB9"/>
                </a:solidFill>
                <a:latin typeface="+mn-lt"/>
              </a:defRPr>
            </a:lvl1pPr>
          </a:lstStyle>
          <a:p>
            <a:r>
              <a:rPr lang="en-US" dirty="0"/>
              <a:t>Click to add header</a:t>
            </a:r>
          </a:p>
        </p:txBody>
      </p:sp>
    </p:spTree>
    <p:extLst>
      <p:ext uri="{BB962C8B-B14F-4D97-AF65-F5344CB8AC3E}">
        <p14:creationId xmlns:p14="http://schemas.microsoft.com/office/powerpoint/2010/main" val="3774735913"/>
      </p:ext>
    </p:extLst>
  </p:cSld>
  <p:clrMapOvr>
    <a:masterClrMapping/>
  </p:clrMapOvr>
  <p:transition spd="slow" advTm="1000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transition spd="slow"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transition spd="slow" advTm="1000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transition spd="slow" advTm="1000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transition spd="slow" advTm="1000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10/6/2023</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transition spd="slow" advTm="1000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10/6/2023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transition spd="slow" advTm="10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transition spd="slow" advTm="1000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10/6/2023</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10/6/2023</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transition spd="slow" advTm="1000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transition spd="slow" advTm="1000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transition spd="slow" advTm="1000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transition spd="slow" advTm="1000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10/6/2023</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transition spd="slow"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13161291"/>
      </p:ext>
    </p:extLst>
  </p:cSld>
  <p:clrMapOvr>
    <a:masterClrMapping/>
  </p:clrMapOvr>
  <p:transition spd="slow" advTm="1000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88E7-40A6-4413-A746-752DB7F887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9DA19-C88D-450C-9D39-1032F12A82B3}"/>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4" name="Footer Placeholder 3">
            <a:extLst>
              <a:ext uri="{FF2B5EF4-FFF2-40B4-BE49-F238E27FC236}">
                <a16:creationId xmlns:a16="http://schemas.microsoft.com/office/drawing/2014/main" id="{1839BB50-751D-4FE9-9B5D-D4E30E5A9B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E80040-D03F-4124-9D34-74D0FC5C3E28}"/>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3797557976"/>
      </p:ext>
    </p:extLst>
  </p:cSld>
  <p:clrMapOvr>
    <a:masterClrMapping/>
  </p:clrMapOvr>
  <p:transition spd="slow" advTm="1000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3473-0369-4381-943F-BDE913BB14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D910B2-A51E-4AD5-8F08-20A002C93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012CCF-80F1-4AC6-8C43-9C52D835959C}"/>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5" name="Footer Placeholder 4">
            <a:extLst>
              <a:ext uri="{FF2B5EF4-FFF2-40B4-BE49-F238E27FC236}">
                <a16:creationId xmlns:a16="http://schemas.microsoft.com/office/drawing/2014/main" id="{25AE3162-E681-4CB2-B41F-1F1EE5060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92CF1-E59B-402C-B5DA-296C78742FBB}"/>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3556637626"/>
      </p:ext>
    </p:extLst>
  </p:cSld>
  <p:clrMapOvr>
    <a:masterClrMapping/>
  </p:clrMapOvr>
  <p:transition spd="slow" advTm="1000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20CB-8EBF-4AFF-B709-C92560CF6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7BB803-7E84-4C49-9113-4454B47D49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A73FA-C840-4E60-8565-D7626453F36B}"/>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5" name="Footer Placeholder 4">
            <a:extLst>
              <a:ext uri="{FF2B5EF4-FFF2-40B4-BE49-F238E27FC236}">
                <a16:creationId xmlns:a16="http://schemas.microsoft.com/office/drawing/2014/main" id="{D17873B9-ADBA-475B-AA53-C4E92FC8A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3543D-E58D-4083-85B4-EF30868EC76B}"/>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3632416984"/>
      </p:ext>
    </p:extLst>
  </p:cSld>
  <p:clrMapOvr>
    <a:masterClrMapping/>
  </p:clrMapOvr>
  <p:transition spd="slow" advTm="1000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22CA-6FC2-4334-A9C3-9D39714024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0DD965-60BD-4934-AA6F-8DF71BA453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4E37C5-A77E-4BBD-8D47-8B69040F3877}"/>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5" name="Footer Placeholder 4">
            <a:extLst>
              <a:ext uri="{FF2B5EF4-FFF2-40B4-BE49-F238E27FC236}">
                <a16:creationId xmlns:a16="http://schemas.microsoft.com/office/drawing/2014/main" id="{049F0DEB-E594-4655-933B-28BEAA683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CE337-94EF-48F9-A3B0-A03D53350413}"/>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1126525765"/>
      </p:ext>
    </p:extLst>
  </p:cSld>
  <p:clrMapOvr>
    <a:masterClrMapping/>
  </p:clrMapOvr>
  <p:transition spd="slow" advTm="1000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27FA-61CB-4FF2-9550-9ED758A58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52E24-C172-4615-B36B-B289686E99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73C4D-D193-4018-BBE5-2EF6607B0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D9D77-2CF4-4D3A-9E17-11914A701802}"/>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6" name="Footer Placeholder 5">
            <a:extLst>
              <a:ext uri="{FF2B5EF4-FFF2-40B4-BE49-F238E27FC236}">
                <a16:creationId xmlns:a16="http://schemas.microsoft.com/office/drawing/2014/main" id="{43F7AC02-780F-470B-A9AE-0DE0B5880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831BF-9F39-4B1D-A6E0-F9DFA604F0D3}"/>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1907262619"/>
      </p:ext>
    </p:extLst>
  </p:cSld>
  <p:clrMapOvr>
    <a:masterClrMapping/>
  </p:clrMapOvr>
  <p:transition spd="slow" advTm="1000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DC37-CBE0-4D8B-9121-5009978995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AC5D2B-7F07-4156-A8DE-6A30713B49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A7337-2F24-405A-A711-FB59C91CDC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5B3E38-8849-4FFB-A36F-40EA69E03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38FAD-5D38-43C7-AF58-814830A130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E2D9BF-B168-4823-8BA1-243551856477}"/>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8" name="Footer Placeholder 7">
            <a:extLst>
              <a:ext uri="{FF2B5EF4-FFF2-40B4-BE49-F238E27FC236}">
                <a16:creationId xmlns:a16="http://schemas.microsoft.com/office/drawing/2014/main" id="{A9C71FA0-F816-4C8B-A801-3FBEF881D5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D44FAC-59FF-4C75-B3EC-56D3D389E8A0}"/>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3711157126"/>
      </p:ext>
    </p:extLst>
  </p:cSld>
  <p:clrMapOvr>
    <a:masterClrMapping/>
  </p:clrMapOvr>
  <p:transition spd="slow" advTm="1000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88E7-40A6-4413-A746-752DB7F887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9DA19-C88D-450C-9D39-1032F12A82B3}"/>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4" name="Footer Placeholder 3">
            <a:extLst>
              <a:ext uri="{FF2B5EF4-FFF2-40B4-BE49-F238E27FC236}">
                <a16:creationId xmlns:a16="http://schemas.microsoft.com/office/drawing/2014/main" id="{1839BB50-751D-4FE9-9B5D-D4E30E5A9B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E80040-D03F-4124-9D34-74D0FC5C3E28}"/>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3950002946"/>
      </p:ext>
    </p:extLst>
  </p:cSld>
  <p:clrMapOvr>
    <a:masterClrMapping/>
  </p:clrMapOvr>
  <p:transition spd="slow" advTm="1000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850AD2-701D-47D5-8C27-2618D473A239}"/>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3" name="Footer Placeholder 2">
            <a:extLst>
              <a:ext uri="{FF2B5EF4-FFF2-40B4-BE49-F238E27FC236}">
                <a16:creationId xmlns:a16="http://schemas.microsoft.com/office/drawing/2014/main" id="{A2D66E62-27F1-4143-80C7-B89A1D2A93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E4AEC5-0350-4090-B8A5-B66F74A18964}"/>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1351208869"/>
      </p:ext>
    </p:extLst>
  </p:cSld>
  <p:clrMapOvr>
    <a:masterClrMapping/>
  </p:clrMapOvr>
  <p:transition spd="slow" advTm="1000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FEFE-EE8A-4194-A72A-2919F4519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6D9E2E-395B-4805-988D-491FCEB0E2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C426FF-7D37-47F6-92AF-BDC411EE7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92AE2-E194-4D78-BE1A-3ECC110F8FA1}"/>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6" name="Footer Placeholder 5">
            <a:extLst>
              <a:ext uri="{FF2B5EF4-FFF2-40B4-BE49-F238E27FC236}">
                <a16:creationId xmlns:a16="http://schemas.microsoft.com/office/drawing/2014/main" id="{6C7EA7CA-495D-45DC-9E24-40A6E26B9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64844-F826-4160-99B8-74A1AF64F6CD}"/>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2818729586"/>
      </p:ext>
    </p:extLst>
  </p:cSld>
  <p:clrMapOvr>
    <a:masterClrMapping/>
  </p:clrMapOvr>
  <p:transition spd="slow" advTm="1000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998C-E014-48C9-B45D-805D8E58A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536567-93CA-4907-977E-ADACE42999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7CEF61-0CFF-4CC8-A5E8-D98F11AA3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39B5B-8577-4A40-9EB9-E4B2A2164524}"/>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6" name="Footer Placeholder 5">
            <a:extLst>
              <a:ext uri="{FF2B5EF4-FFF2-40B4-BE49-F238E27FC236}">
                <a16:creationId xmlns:a16="http://schemas.microsoft.com/office/drawing/2014/main" id="{9FAB4621-CBD2-40A4-A7EE-CA5BA33FD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B98E5-8460-459F-BC87-47214D99285B}"/>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3442988028"/>
      </p:ext>
    </p:extLst>
  </p:cSld>
  <p:clrMapOvr>
    <a:masterClrMapping/>
  </p:clrMapOvr>
  <p:transition spd="slow"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transition spd="slow" advTm="1000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A4EC-EB83-4112-B62B-DF4B5BC9DF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14288-4D26-4F99-B337-349F65DB6D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0446B-0B74-4697-A05A-8457B4CD8408}"/>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5" name="Footer Placeholder 4">
            <a:extLst>
              <a:ext uri="{FF2B5EF4-FFF2-40B4-BE49-F238E27FC236}">
                <a16:creationId xmlns:a16="http://schemas.microsoft.com/office/drawing/2014/main" id="{069E308D-89FC-4B4E-A47C-435A0E91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33774-0AA5-477E-8D23-7B8BA705414B}"/>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534331793"/>
      </p:ext>
    </p:extLst>
  </p:cSld>
  <p:clrMapOvr>
    <a:masterClrMapping/>
  </p:clrMapOvr>
  <p:transition spd="slow" advTm="1000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D7B3D-7BD0-4ABE-94F3-BB72C361BA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5219E7-85E6-485A-B14C-D524CC5C0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9AF58-8A80-428E-9972-FECD208D61C6}"/>
              </a:ext>
            </a:extLst>
          </p:cNvPr>
          <p:cNvSpPr>
            <a:spLocks noGrp="1"/>
          </p:cNvSpPr>
          <p:nvPr>
            <p:ph type="dt" sz="half" idx="10"/>
          </p:nvPr>
        </p:nvSpPr>
        <p:spPr/>
        <p:txBody>
          <a:bodyPr/>
          <a:lstStyle/>
          <a:p>
            <a:fld id="{3F34144A-5A77-427E-9862-A01AA9989D1D}" type="datetimeFigureOut">
              <a:rPr lang="en-US" smtClean="0"/>
              <a:t>10/6/2023</a:t>
            </a:fld>
            <a:endParaRPr lang="en-US"/>
          </a:p>
        </p:txBody>
      </p:sp>
      <p:sp>
        <p:nvSpPr>
          <p:cNvPr id="5" name="Footer Placeholder 4">
            <a:extLst>
              <a:ext uri="{FF2B5EF4-FFF2-40B4-BE49-F238E27FC236}">
                <a16:creationId xmlns:a16="http://schemas.microsoft.com/office/drawing/2014/main" id="{6E1B19A8-E123-451B-B6B3-493E6B25E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256B1-A01E-408F-BA65-7E4033954849}"/>
              </a:ext>
            </a:extLst>
          </p:cNvPr>
          <p:cNvSpPr>
            <a:spLocks noGrp="1"/>
          </p:cNvSpPr>
          <p:nvPr>
            <p:ph type="sldNum" sz="quarter" idx="12"/>
          </p:nvPr>
        </p:nvSpPr>
        <p:spPr/>
        <p:txBody>
          <a:bodyPr/>
          <a:lstStyle/>
          <a:p>
            <a:fld id="{32A4C4C1-757D-4C1D-AA90-9739F44FAA00}" type="slidenum">
              <a:rPr lang="en-US" smtClean="0"/>
              <a:t>‹#›</a:t>
            </a:fld>
            <a:endParaRPr lang="en-US"/>
          </a:p>
        </p:txBody>
      </p:sp>
    </p:spTree>
    <p:extLst>
      <p:ext uri="{BB962C8B-B14F-4D97-AF65-F5344CB8AC3E}">
        <p14:creationId xmlns:p14="http://schemas.microsoft.com/office/powerpoint/2010/main" val="3998752066"/>
      </p:ext>
    </p:extLst>
  </p:cSld>
  <p:clrMapOvr>
    <a:masterClrMapping/>
  </p:clrMapOvr>
  <p:transition spd="slow" advTm="1000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C4E11-CE86-445B-B93E-16C5D4CC02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604C43-F3F4-465E-AD3E-D6FA2C105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D92C8A-736E-4DAF-A114-20031F5071C3}"/>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5" name="Footer Placeholder 4">
            <a:extLst>
              <a:ext uri="{FF2B5EF4-FFF2-40B4-BE49-F238E27FC236}">
                <a16:creationId xmlns:a16="http://schemas.microsoft.com/office/drawing/2014/main" id="{3E462715-83F4-45BA-BCAE-83C9E1819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7AE73-81F3-417B-B52D-842C0A15233E}"/>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2061360163"/>
      </p:ext>
    </p:extLst>
  </p:cSld>
  <p:clrMapOvr>
    <a:masterClrMapping/>
  </p:clrMapOvr>
  <p:transition spd="slow" advTm="1000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12EB-587D-4F6D-90E4-1AA4EA6E22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00396-58DD-48A5-B382-7D589846E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372CF-C22F-47AC-84AA-28B71D09A8EA}"/>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5" name="Footer Placeholder 4">
            <a:extLst>
              <a:ext uri="{FF2B5EF4-FFF2-40B4-BE49-F238E27FC236}">
                <a16:creationId xmlns:a16="http://schemas.microsoft.com/office/drawing/2014/main" id="{B82044F5-5936-418E-96C0-68ED2A879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DD733-9C9C-4936-907C-B6B1816C5ED2}"/>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4275402145"/>
      </p:ext>
    </p:extLst>
  </p:cSld>
  <p:clrMapOvr>
    <a:masterClrMapping/>
  </p:clrMapOvr>
  <p:transition spd="slow" advTm="1000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5EEB-2111-4C3F-8032-9007151DA7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DAC6B3-D976-4C64-9C56-A446B58A67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F5384-462D-4C74-9BE1-4425049D3683}"/>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5" name="Footer Placeholder 4">
            <a:extLst>
              <a:ext uri="{FF2B5EF4-FFF2-40B4-BE49-F238E27FC236}">
                <a16:creationId xmlns:a16="http://schemas.microsoft.com/office/drawing/2014/main" id="{330BB73D-EC3B-4963-A4DA-8CECCA4E6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51596-7A31-4C94-B3E0-F0F4EFE001F4}"/>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3782413985"/>
      </p:ext>
    </p:extLst>
  </p:cSld>
  <p:clrMapOvr>
    <a:masterClrMapping/>
  </p:clrMapOvr>
  <p:transition spd="slow" advTm="1000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DF93-29D9-4558-9B52-0B1E74050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F2F28-D72F-4CF6-A472-94D4F0B9DF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D63265-A2BB-47FD-9115-76E04FD529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2DADD6-2B3F-45C0-B0CE-C9D4430D841E}"/>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6" name="Footer Placeholder 5">
            <a:extLst>
              <a:ext uri="{FF2B5EF4-FFF2-40B4-BE49-F238E27FC236}">
                <a16:creationId xmlns:a16="http://schemas.microsoft.com/office/drawing/2014/main" id="{F4FF8E1A-6555-4C50-AD8C-EC37E04A4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075BA-F589-4639-97B5-1DBCBE6519CA}"/>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3211335523"/>
      </p:ext>
    </p:extLst>
  </p:cSld>
  <p:clrMapOvr>
    <a:masterClrMapping/>
  </p:clrMapOvr>
  <p:transition spd="slow" advTm="1000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804B-6632-43B4-9531-4CC0667471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8BD0B4-6E6B-4B68-A255-903774BC6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2093B2-AAB9-4555-8A1C-5809E6E3D3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EBC158-61FE-4055-9DC1-F7D5889D5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1134E9-8A75-4011-8946-FE796869F5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A77B7-A7BD-452E-A9DC-CA69D9CD1D67}"/>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8" name="Footer Placeholder 7">
            <a:extLst>
              <a:ext uri="{FF2B5EF4-FFF2-40B4-BE49-F238E27FC236}">
                <a16:creationId xmlns:a16="http://schemas.microsoft.com/office/drawing/2014/main" id="{E8148299-D91F-4D36-BA09-1124FD95F5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5B5A6E-AF09-4994-B918-443CF7B22AF8}"/>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3483036375"/>
      </p:ext>
    </p:extLst>
  </p:cSld>
  <p:clrMapOvr>
    <a:masterClrMapping/>
  </p:clrMapOvr>
  <p:transition spd="slow" advTm="1000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A857-2539-4633-897B-B96092F8C1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5F474-65BA-442F-9726-ED761CBDEDA8}"/>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4" name="Footer Placeholder 3">
            <a:extLst>
              <a:ext uri="{FF2B5EF4-FFF2-40B4-BE49-F238E27FC236}">
                <a16:creationId xmlns:a16="http://schemas.microsoft.com/office/drawing/2014/main" id="{AD854AA1-D479-499E-8380-5A94B5597D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688BB-D9FB-4E4F-B311-A31EACD52803}"/>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3095146669"/>
      </p:ext>
    </p:extLst>
  </p:cSld>
  <p:clrMapOvr>
    <a:masterClrMapping/>
  </p:clrMapOvr>
  <p:transition spd="slow" advTm="1000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AA51B-6A33-4765-AAE4-151F41A3B474}"/>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3" name="Footer Placeholder 2">
            <a:extLst>
              <a:ext uri="{FF2B5EF4-FFF2-40B4-BE49-F238E27FC236}">
                <a16:creationId xmlns:a16="http://schemas.microsoft.com/office/drawing/2014/main" id="{ACFBCC84-C66A-47EA-9337-149F32C3C5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FEA25C-1F05-49B0-9AF0-58062AC6DF2D}"/>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2444154517"/>
      </p:ext>
    </p:extLst>
  </p:cSld>
  <p:clrMapOvr>
    <a:masterClrMapping/>
  </p:clrMapOvr>
  <p:transition spd="slow" advTm="1000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EB7D-0744-4AF8-9AEA-DB5199594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F0E839-288B-4D6D-926A-8D1492E98B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9EA02B-A7C8-4A29-B84A-A58649C40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B9DED-E5AB-48A2-B77D-BEBB6E34E70F}"/>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6" name="Footer Placeholder 5">
            <a:extLst>
              <a:ext uri="{FF2B5EF4-FFF2-40B4-BE49-F238E27FC236}">
                <a16:creationId xmlns:a16="http://schemas.microsoft.com/office/drawing/2014/main" id="{B666F9DF-1FC9-4A7E-BBFD-0F277EBD6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D67AB-F06C-45F0-B480-B3D87FBDAECE}"/>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360655981"/>
      </p:ext>
    </p:extLst>
  </p:cSld>
  <p:clrMapOvr>
    <a:masterClrMapping/>
  </p:clrMapOvr>
  <p:transition spd="slow"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transition spd="slow" advTm="10000"/>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849-880D-4EBE-A6C5-AD330DB4E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900BA1-0A10-4750-8600-7CC745F900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61B35F-7E6D-43DF-A05B-E4D10B1BA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9A65-550C-424F-9E26-1D297EC058D3}"/>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6" name="Footer Placeholder 5">
            <a:extLst>
              <a:ext uri="{FF2B5EF4-FFF2-40B4-BE49-F238E27FC236}">
                <a16:creationId xmlns:a16="http://schemas.microsoft.com/office/drawing/2014/main" id="{B56193A8-C672-497B-A422-4ECF436DE7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EDA34-1002-4ED6-A8AF-6857F3DA61F3}"/>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3352110013"/>
      </p:ext>
    </p:extLst>
  </p:cSld>
  <p:clrMapOvr>
    <a:masterClrMapping/>
  </p:clrMapOvr>
  <p:transition spd="slow" advTm="1000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AF01-6B91-4C3E-84DA-31282322C0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13CED1-DAE7-4482-8F9C-40DA83493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4DF0B-1B8A-419F-8540-3D848D51A62A}"/>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5" name="Footer Placeholder 4">
            <a:extLst>
              <a:ext uri="{FF2B5EF4-FFF2-40B4-BE49-F238E27FC236}">
                <a16:creationId xmlns:a16="http://schemas.microsoft.com/office/drawing/2014/main" id="{7AEB241F-8396-4B7F-9616-646E0B41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11897-1B9E-45D8-AC93-2482FA8298C7}"/>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1590066094"/>
      </p:ext>
    </p:extLst>
  </p:cSld>
  <p:clrMapOvr>
    <a:masterClrMapping/>
  </p:clrMapOvr>
  <p:transition spd="slow" advTm="1000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93DA3-6B26-47A8-8555-39D1BB83D8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2D0E94-26A2-4D39-B0A2-CC9D5D5B0C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C2EDF-DF7A-434A-9BE4-0AC21BCFA851}"/>
              </a:ext>
            </a:extLst>
          </p:cNvPr>
          <p:cNvSpPr>
            <a:spLocks noGrp="1"/>
          </p:cNvSpPr>
          <p:nvPr>
            <p:ph type="dt" sz="half" idx="10"/>
          </p:nvPr>
        </p:nvSpPr>
        <p:spPr/>
        <p:txBody>
          <a:bodyPr/>
          <a:lstStyle/>
          <a:p>
            <a:fld id="{2512ED10-C145-4BEE-BF04-E3CE6B4F7988}" type="datetimeFigureOut">
              <a:rPr lang="en-US" smtClean="0"/>
              <a:t>10/6/2023</a:t>
            </a:fld>
            <a:endParaRPr lang="en-US"/>
          </a:p>
        </p:txBody>
      </p:sp>
      <p:sp>
        <p:nvSpPr>
          <p:cNvPr id="5" name="Footer Placeholder 4">
            <a:extLst>
              <a:ext uri="{FF2B5EF4-FFF2-40B4-BE49-F238E27FC236}">
                <a16:creationId xmlns:a16="http://schemas.microsoft.com/office/drawing/2014/main" id="{FF46C033-5DF1-4AD3-BEF6-4014774F0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67F22-E415-42A1-B2EA-E2F1DC0D2F4B}"/>
              </a:ext>
            </a:extLst>
          </p:cNvPr>
          <p:cNvSpPr>
            <a:spLocks noGrp="1"/>
          </p:cNvSpPr>
          <p:nvPr>
            <p:ph type="sldNum" sz="quarter" idx="12"/>
          </p:nvPr>
        </p:nvSpPr>
        <p:spPr/>
        <p:txBody>
          <a:bodyPr/>
          <a:lstStyle/>
          <a:p>
            <a:fld id="{DD41BE7C-AFF8-4788-835D-AD08123A136B}" type="slidenum">
              <a:rPr lang="en-US" smtClean="0"/>
              <a:t>‹#›</a:t>
            </a:fld>
            <a:endParaRPr lang="en-US"/>
          </a:p>
        </p:txBody>
      </p:sp>
    </p:spTree>
    <p:extLst>
      <p:ext uri="{BB962C8B-B14F-4D97-AF65-F5344CB8AC3E}">
        <p14:creationId xmlns:p14="http://schemas.microsoft.com/office/powerpoint/2010/main" val="3692391562"/>
      </p:ext>
    </p:extLst>
  </p:cSld>
  <p:clrMapOvr>
    <a:masterClrMapping/>
  </p:clrMapOvr>
  <p:transition spd="slow" advTm="1000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0DCA-5A6B-4CF2-A348-640D32715E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887DE1-BB9E-4048-A9DF-D2F4B189A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3E1BC2-159F-4422-92D9-8878467600B9}"/>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5" name="Footer Placeholder 4">
            <a:extLst>
              <a:ext uri="{FF2B5EF4-FFF2-40B4-BE49-F238E27FC236}">
                <a16:creationId xmlns:a16="http://schemas.microsoft.com/office/drawing/2014/main" id="{904AB28F-5AC1-4727-83CA-8BDB6DA23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1DF1E-CAF9-4C92-9420-229452010693}"/>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2864347709"/>
      </p:ext>
    </p:extLst>
  </p:cSld>
  <p:clrMapOvr>
    <a:masterClrMapping/>
  </p:clrMapOvr>
  <p:transition spd="slow" advTm="1000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B66E-D57D-443A-A191-9876A6C07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A02E5C-59C6-44A2-AC8E-A12C1559C4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055C1-0AF3-4CFA-9F82-7CD7143D0592}"/>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5" name="Footer Placeholder 4">
            <a:extLst>
              <a:ext uri="{FF2B5EF4-FFF2-40B4-BE49-F238E27FC236}">
                <a16:creationId xmlns:a16="http://schemas.microsoft.com/office/drawing/2014/main" id="{1E7BE86D-A6A4-4202-8EF5-F3C5E0A0E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37072-2BF4-4B37-8FCC-2A01060E82EC}"/>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3188569289"/>
      </p:ext>
    </p:extLst>
  </p:cSld>
  <p:clrMapOvr>
    <a:masterClrMapping/>
  </p:clrMapOvr>
  <p:transition spd="slow" advTm="10000"/>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9304-E775-4DDC-8F07-D0B2E7169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B6BAAE-4E2C-49FE-9CFA-E9F3FBF321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EE5436-08B9-434D-87E5-1CF78E0DD492}"/>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5" name="Footer Placeholder 4">
            <a:extLst>
              <a:ext uri="{FF2B5EF4-FFF2-40B4-BE49-F238E27FC236}">
                <a16:creationId xmlns:a16="http://schemas.microsoft.com/office/drawing/2014/main" id="{9F6F8454-91A5-44AA-9D92-4AFD1581F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25C17-7E65-4C1E-9E19-7E76D93EA0E9}"/>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1643219743"/>
      </p:ext>
    </p:extLst>
  </p:cSld>
  <p:clrMapOvr>
    <a:masterClrMapping/>
  </p:clrMapOvr>
  <p:transition spd="slow" advTm="10000"/>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2ED2-B24F-4F93-ADA5-CEE533CE0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3DAA3-0CB5-47AE-A205-4C9B48CD1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741E7-BF18-4248-ACF1-051798AE32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0076BB-002D-4434-BE6D-E10BB6F63227}"/>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6" name="Footer Placeholder 5">
            <a:extLst>
              <a:ext uri="{FF2B5EF4-FFF2-40B4-BE49-F238E27FC236}">
                <a16:creationId xmlns:a16="http://schemas.microsoft.com/office/drawing/2014/main" id="{A8A511E4-6313-4919-99E2-31D992367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3811C-B19B-40A2-BBF4-F5CABEEBD9EE}"/>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3548557587"/>
      </p:ext>
    </p:extLst>
  </p:cSld>
  <p:clrMapOvr>
    <a:masterClrMapping/>
  </p:clrMapOvr>
  <p:transition spd="slow" advTm="1000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5118-2CC6-4D12-BC2D-830B36E8DE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614D8-DF22-4CDA-BFC4-D0CC9877F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4C26A2-F4D9-47A5-B39B-BA314D5A17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050C1-62A2-437B-A277-DE704554C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6AC8D9-90C4-491E-8FE0-59C4D43B35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3E362-50FA-43D8-A4E0-3DC347682A58}"/>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8" name="Footer Placeholder 7">
            <a:extLst>
              <a:ext uri="{FF2B5EF4-FFF2-40B4-BE49-F238E27FC236}">
                <a16:creationId xmlns:a16="http://schemas.microsoft.com/office/drawing/2014/main" id="{0BE1DE70-D47B-453B-9006-E46747DB0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47EF49-9E77-478B-B529-2E69ADE03D3B}"/>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1054069524"/>
      </p:ext>
    </p:extLst>
  </p:cSld>
  <p:clrMapOvr>
    <a:masterClrMapping/>
  </p:clrMapOvr>
  <p:transition spd="slow" advTm="1000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AE16-ECA2-489B-9CA3-97CB2784D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1B6E44-1185-4A35-8FC2-33E52AE4224B}"/>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4" name="Footer Placeholder 3">
            <a:extLst>
              <a:ext uri="{FF2B5EF4-FFF2-40B4-BE49-F238E27FC236}">
                <a16:creationId xmlns:a16="http://schemas.microsoft.com/office/drawing/2014/main" id="{6DE1F550-F546-444C-AF98-99F464B90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90F7D1-5597-4E7E-B265-6B744F1DCD9B}"/>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175832989"/>
      </p:ext>
    </p:extLst>
  </p:cSld>
  <p:clrMapOvr>
    <a:masterClrMapping/>
  </p:clrMapOvr>
  <p:transition spd="slow" advTm="1000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546AAF-F975-49B7-AAA9-1A519058AF41}"/>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3" name="Footer Placeholder 2">
            <a:extLst>
              <a:ext uri="{FF2B5EF4-FFF2-40B4-BE49-F238E27FC236}">
                <a16:creationId xmlns:a16="http://schemas.microsoft.com/office/drawing/2014/main" id="{B9DA4B78-A634-485F-8DEB-51E26180BC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1B366E-CCE1-4570-BBDD-356A07A90140}"/>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1937184462"/>
      </p:ext>
    </p:extLst>
  </p:cSld>
  <p:clrMapOvr>
    <a:masterClrMapping/>
  </p:clrMapOvr>
  <p:transition spd="slow"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transition spd="slow" advTm="10000"/>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D7F1-BAA7-4693-8866-85171F11E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32533A-4486-4AAA-981A-A2790DE7F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E85F0B-B157-4ADD-9386-4757B1136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8D7E7-ED82-4ED7-8C9C-114DF1F41485}"/>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6" name="Footer Placeholder 5">
            <a:extLst>
              <a:ext uri="{FF2B5EF4-FFF2-40B4-BE49-F238E27FC236}">
                <a16:creationId xmlns:a16="http://schemas.microsoft.com/office/drawing/2014/main" id="{47F54B48-19EB-4330-A08C-654F79670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1FCE1-C496-4835-AA86-4BF320F8987C}"/>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3239825391"/>
      </p:ext>
    </p:extLst>
  </p:cSld>
  <p:clrMapOvr>
    <a:masterClrMapping/>
  </p:clrMapOvr>
  <p:transition spd="slow" advTm="10000"/>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8D00-45EC-4289-8687-569FA971E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85B273-91ED-41CD-A64C-3F3F14DECE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5837EA-9738-406E-A049-5F9DFE513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5D4E-5C40-4120-A605-E3063CC60E6F}"/>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6" name="Footer Placeholder 5">
            <a:extLst>
              <a:ext uri="{FF2B5EF4-FFF2-40B4-BE49-F238E27FC236}">
                <a16:creationId xmlns:a16="http://schemas.microsoft.com/office/drawing/2014/main" id="{CA733210-0E8F-409E-A0FB-C43437183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8A5BA-1E10-41FA-8650-47F8D8495BBC}"/>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3992754364"/>
      </p:ext>
    </p:extLst>
  </p:cSld>
  <p:clrMapOvr>
    <a:masterClrMapping/>
  </p:clrMapOvr>
  <p:transition spd="slow" advTm="1000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23C0-C284-4716-9213-4CCFD9C5F1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B97AB1-80C3-4D27-9261-9D92490D0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A4761-1C0D-49FB-9D6B-6A3F03EC4F1E}"/>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5" name="Footer Placeholder 4">
            <a:extLst>
              <a:ext uri="{FF2B5EF4-FFF2-40B4-BE49-F238E27FC236}">
                <a16:creationId xmlns:a16="http://schemas.microsoft.com/office/drawing/2014/main" id="{281672F1-4134-43BD-8103-9A92E7FFA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31986-5AD3-40CF-AFDF-9CDD5A0547A4}"/>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1732720015"/>
      </p:ext>
    </p:extLst>
  </p:cSld>
  <p:clrMapOvr>
    <a:masterClrMapping/>
  </p:clrMapOvr>
  <p:transition spd="slow" advTm="1000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BADDE2-1B92-4D93-9A68-6B36476B01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C2B9E-2E69-4156-AC4F-BBFEDBDA25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0A39F-9843-48CC-B77B-CD406FE659D5}"/>
              </a:ext>
            </a:extLst>
          </p:cNvPr>
          <p:cNvSpPr>
            <a:spLocks noGrp="1"/>
          </p:cNvSpPr>
          <p:nvPr>
            <p:ph type="dt" sz="half" idx="10"/>
          </p:nvPr>
        </p:nvSpPr>
        <p:spPr/>
        <p:txBody>
          <a:bodyPr/>
          <a:lstStyle/>
          <a:p>
            <a:fld id="{E9E86997-B9D9-410E-8A66-9AB61282ECA8}" type="datetimeFigureOut">
              <a:rPr lang="en-US" smtClean="0"/>
              <a:t>10/6/2023</a:t>
            </a:fld>
            <a:endParaRPr lang="en-US"/>
          </a:p>
        </p:txBody>
      </p:sp>
      <p:sp>
        <p:nvSpPr>
          <p:cNvPr id="5" name="Footer Placeholder 4">
            <a:extLst>
              <a:ext uri="{FF2B5EF4-FFF2-40B4-BE49-F238E27FC236}">
                <a16:creationId xmlns:a16="http://schemas.microsoft.com/office/drawing/2014/main" id="{DB42D80E-59EF-45F5-91C1-5E2D308E1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4D39B-285A-4986-A4F7-23C5E6A2B1EF}"/>
              </a:ext>
            </a:extLst>
          </p:cNvPr>
          <p:cNvSpPr>
            <a:spLocks noGrp="1"/>
          </p:cNvSpPr>
          <p:nvPr>
            <p:ph type="sldNum" sz="quarter" idx="12"/>
          </p:nvPr>
        </p:nvSpPr>
        <p:spPr/>
        <p:txBody>
          <a:bodyPr/>
          <a:lstStyle/>
          <a:p>
            <a:fld id="{DEAB3EAB-9BD5-4566-8DA3-619F565F08BD}" type="slidenum">
              <a:rPr lang="en-US" smtClean="0"/>
              <a:t>‹#›</a:t>
            </a:fld>
            <a:endParaRPr lang="en-US"/>
          </a:p>
        </p:txBody>
      </p:sp>
    </p:spTree>
    <p:extLst>
      <p:ext uri="{BB962C8B-B14F-4D97-AF65-F5344CB8AC3E}">
        <p14:creationId xmlns:p14="http://schemas.microsoft.com/office/powerpoint/2010/main" val="4086733259"/>
      </p:ext>
    </p:extLst>
  </p:cSld>
  <p:clrMapOvr>
    <a:masterClrMapping/>
  </p:clrMapOvr>
  <p:transition spd="slow"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transition spd="slow"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transition spd="slow"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transition spd="slow"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10/6/2023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25" r:id="rId1"/>
    <p:sldLayoutId id="2147483743" r:id="rId2"/>
    <p:sldLayoutId id="2147483721" r:id="rId3"/>
    <p:sldLayoutId id="2147483742" r:id="rId4"/>
    <p:sldLayoutId id="2147483748" r:id="rId5"/>
    <p:sldLayoutId id="2147483746" r:id="rId6"/>
    <p:sldLayoutId id="2147483747" r:id="rId7"/>
    <p:sldLayoutId id="2147483744" r:id="rId8"/>
    <p:sldLayoutId id="214748374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805" r:id="rId30"/>
  </p:sldLayoutIdLst>
  <p:transition spd="slow" advTm="1000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F4258B-C69E-4417-A2A0-C75005F9B4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B04861-9BE2-47F7-99D5-43C0AF79DC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B353C-66CC-4C93-99E6-72C455F74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4144A-5A77-427E-9862-A01AA9989D1D}" type="datetimeFigureOut">
              <a:rPr lang="en-US" smtClean="0"/>
              <a:t>10/6/2023</a:t>
            </a:fld>
            <a:endParaRPr lang="en-US"/>
          </a:p>
        </p:txBody>
      </p:sp>
      <p:sp>
        <p:nvSpPr>
          <p:cNvPr id="5" name="Footer Placeholder 4">
            <a:extLst>
              <a:ext uri="{FF2B5EF4-FFF2-40B4-BE49-F238E27FC236}">
                <a16:creationId xmlns:a16="http://schemas.microsoft.com/office/drawing/2014/main" id="{637B5DFC-93C4-41D1-8AAD-10D03EB03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378DCC-96ED-40E4-9AC5-7F5D79CAC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4C4C1-757D-4C1D-AA90-9739F44FAA00}" type="slidenum">
              <a:rPr lang="en-US" smtClean="0"/>
              <a:t>‹#›</a:t>
            </a:fld>
            <a:endParaRPr lang="en-US"/>
          </a:p>
        </p:txBody>
      </p:sp>
    </p:spTree>
    <p:extLst>
      <p:ext uri="{BB962C8B-B14F-4D97-AF65-F5344CB8AC3E}">
        <p14:creationId xmlns:p14="http://schemas.microsoft.com/office/powerpoint/2010/main" val="314644669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spd="slow" advTm="10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A03A9-A5C8-4E86-9E8A-CEBF04AA1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9F338B-7F0E-4E27-873C-8C97FB9FF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703B9-67CC-47A8-9059-6F7588B76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2ED10-C145-4BEE-BF04-E3CE6B4F7988}" type="datetimeFigureOut">
              <a:rPr lang="en-US" smtClean="0"/>
              <a:t>10/6/2023</a:t>
            </a:fld>
            <a:endParaRPr lang="en-US"/>
          </a:p>
        </p:txBody>
      </p:sp>
      <p:sp>
        <p:nvSpPr>
          <p:cNvPr id="5" name="Footer Placeholder 4">
            <a:extLst>
              <a:ext uri="{FF2B5EF4-FFF2-40B4-BE49-F238E27FC236}">
                <a16:creationId xmlns:a16="http://schemas.microsoft.com/office/drawing/2014/main" id="{DA625F98-27D5-46B0-AD48-33AA0E277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897A97-9528-4289-B4F9-7B8152452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1BE7C-AFF8-4788-835D-AD08123A136B}" type="slidenum">
              <a:rPr lang="en-US" smtClean="0"/>
              <a:t>‹#›</a:t>
            </a:fld>
            <a:endParaRPr lang="en-US"/>
          </a:p>
        </p:txBody>
      </p:sp>
    </p:spTree>
    <p:extLst>
      <p:ext uri="{BB962C8B-B14F-4D97-AF65-F5344CB8AC3E}">
        <p14:creationId xmlns:p14="http://schemas.microsoft.com/office/powerpoint/2010/main" val="30631003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spd="slow" advTm="10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2DFF-D3BD-430D-BDEA-33DB98394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032321-E08D-4F71-B2F5-54B57EFA6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53BDB-7B47-4933-8FA3-BF6E26113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86997-B9D9-410E-8A66-9AB61282ECA8}" type="datetimeFigureOut">
              <a:rPr lang="en-US" smtClean="0"/>
              <a:t>10/6/2023</a:t>
            </a:fld>
            <a:endParaRPr lang="en-US"/>
          </a:p>
        </p:txBody>
      </p:sp>
      <p:sp>
        <p:nvSpPr>
          <p:cNvPr id="5" name="Footer Placeholder 4">
            <a:extLst>
              <a:ext uri="{FF2B5EF4-FFF2-40B4-BE49-F238E27FC236}">
                <a16:creationId xmlns:a16="http://schemas.microsoft.com/office/drawing/2014/main" id="{91FC5338-8154-4245-83D4-7E2E899C4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4F0012-7510-4967-95AB-D4876F7D6D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B3EAB-9BD5-4566-8DA3-619F565F08BD}" type="slidenum">
              <a:rPr lang="en-US" smtClean="0"/>
              <a:t>‹#›</a:t>
            </a:fld>
            <a:endParaRPr lang="en-US"/>
          </a:p>
        </p:txBody>
      </p:sp>
    </p:spTree>
    <p:extLst>
      <p:ext uri="{BB962C8B-B14F-4D97-AF65-F5344CB8AC3E}">
        <p14:creationId xmlns:p14="http://schemas.microsoft.com/office/powerpoint/2010/main" val="310402601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slow" advTm="10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hyperlink" Target="https://statutes.capitol.texas.gov/Docs/ED/htm/ED.37.htm#37.0052" TargetMode="External"/><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hyperlink" Target="https://statutes.capitol.texas.gov/Docs/HS/htm/HS.161.htm#161.081:~:text=(1%2Da)%20(A)%20%20%22E%2Dcigarette%22%20means%3A"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statutes.capitol.texas.gov/Docs/ED/htm/ED.37.htm#37.006" TargetMode="External"/><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hyperlink" Target="https://statutes.capitol.texas.gov/Docs/HS/htm/HS.481.htm#481.102:~:text=(5)%20%20%22Controlled%20substance%22"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mailto:StudentDisciplineSupport@tea.texas.gov" TargetMode="External"/><Relationship Id="rId2" Type="http://schemas.openxmlformats.org/officeDocument/2006/relationships/notesSlide" Target="../notesSlides/notesSlide57.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hyperlink" Target="https://tea.co1.qualtrics.com/jfe/form/SV_7OhHYi33Gt3ega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atutes.capitol.texas.gov/Docs/ED/htm/ED.37.htm#37.001"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statutes.capitol.texas.gov/Docs/ED/htm/ED.37.htm#37.007" TargetMode="External"/><Relationship Id="rId5" Type="http://schemas.openxmlformats.org/officeDocument/2006/relationships/hyperlink" Target="https://statutes.capitol.texas.gov/Docs/ED/htm/ED.37.htm#37.006" TargetMode="External"/><Relationship Id="rId4" Type="http://schemas.openxmlformats.org/officeDocument/2006/relationships/hyperlink" Target="https://statutes.capitol.texas.gov/Docs/ED/htm/ED.37.htm#37.00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info.gov/content/pkg/USCODE-2010-title42/html/USCODE-2010-title42-chap119-subchapVI-partB-sec11434a.htm"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tealprod.tea.state.tx.us/TWEDS/98/0/0/0/DataComponents/DataElements/List/1846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tatutes.capitol.texas.gov/Docs/ED/htm/ED.37.htm#37.015"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statutes.capitol.texas.gov/Docs/ED/htm/ED.37.htm#37.005"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hyperlink" Target="https://statutes.capitol.texas.gov/Docs/PE/htm/PE.22.htm#22.02" TargetMode="External"/><Relationship Id="rId3" Type="http://schemas.openxmlformats.org/officeDocument/2006/relationships/hyperlink" Target="https://statutes.capitol.texas.gov/Docs/ED/htm/ED.37.htm#37.005" TargetMode="External"/><Relationship Id="rId7" Type="http://schemas.openxmlformats.org/officeDocument/2006/relationships/hyperlink" Target="https://statutes.capitol.texas.gov/Docs/PE/htm/PE.22.htm#22.011"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statutes.capitol.texas.gov/Docs/PE/htm/PE.22.htm#22.01" TargetMode="External"/><Relationship Id="rId5" Type="http://schemas.openxmlformats.org/officeDocument/2006/relationships/hyperlink" Target="https://statutes.capitol.texas.gov/Docs/PE/htm/PE.46.htm#46.05" TargetMode="External"/><Relationship Id="rId4" Type="http://schemas.openxmlformats.org/officeDocument/2006/relationships/hyperlink" Target="https://statutes.capitol.texas.gov/Docs/PE/htm/PE.46.htm#46.02" TargetMode="External"/><Relationship Id="rId9" Type="http://schemas.openxmlformats.org/officeDocument/2006/relationships/hyperlink" Target="https://statutes.capitol.texas.gov/Docs/PE/htm/PE.22.htm#22.02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tatutes.capitol.texas.gov/Docs/ED/htm/ED.37.htm#37.006"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hyperlink" Target="mailto:StudentDisciplineSupport@tea.texas.gov" TargetMode="External"/><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statutes.capitol.texas.gov/Docs/ED/htm/ED.37.htm#37.0012"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capitol.texas.gov/tlodocs/88R/billtext/html/HB03928F.htm"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s://tea.texas.gov/texas-schools/health-safety-discipline/student-disciplin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tatutes.capitol.texas.gov/Docs/ED/htm/ED.37.htm#37.0832"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sites.ed.gov/idea/statute-chapter-33/subchapter-i/1400"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tea.texas.gov/texas-schools/health-safety-discipline/student-discipline/minimum-standards-for-bullying-prevention"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hyperlink" Target="https://statutes.capitol.texas.gov/Docs/ED/htm/ED.11.htm#11.252" TargetMode="External"/><Relationship Id="rId4" Type="http://schemas.openxmlformats.org/officeDocument/2006/relationships/hyperlink" Target="https://statutes.capitol.texas.gov/Docs/ED/htm/ED.37.htm#37.0832"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statutes.capitol.texas.gov/Docs/ED/htm/ED.37.htm#37.0011"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statutes.capitol.texas.gov/Docs/ED/htm/ED.29.htm#29.004"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texreg.sos.state.tx.us/public/readtac$ext.TacPage?sl=R&amp;app=9&amp;p_dir=&amp;p_rloc=&amp;p_tloc=&amp;p_ploc=&amp;pg=1&amp;p_tac=&amp;ti=19&amp;pt=2&amp;ch=103&amp;rl=1203"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statutes.capitol.texas.gov/Docs/ED/htm/ED.37.htm#37.023"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statutes.capitol.texas.gov/Docs/ED/htm/ED.37.htm#37.011"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hyperlink" Target="https://www.tjjd.texas.gov/index.php/juvenile-justice-alternative-education" TargetMode="Externa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hyperlink" Target="https://statutes.capitol.texas.gov/Docs/ED/htm/ED.37.htm#37.006" TargetMode="External"/><Relationship Id="rId2" Type="http://schemas.openxmlformats.org/officeDocument/2006/relationships/hyperlink" Target="https://capitol.texas.gov/tlodocs/88R/billtext/html/HB03928F.htm" TargetMode="External"/><Relationship Id="rId1" Type="http://schemas.openxmlformats.org/officeDocument/2006/relationships/slideLayout" Target="../slideLayouts/slideLayout18.xml"/><Relationship Id="rId5" Type="http://schemas.openxmlformats.org/officeDocument/2006/relationships/hyperlink" Target="https://statutes.capitol.texas.gov/Docs/ED/htm/ED.37.htm#37.023" TargetMode="External"/><Relationship Id="rId4" Type="http://schemas.openxmlformats.org/officeDocument/2006/relationships/hyperlink" Target="https://statutes.capitol.texas.gov/Docs/ED/htm/ED.29.htm#29.004"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https://www.spedtex.org/"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capitol.texas.gov/tlodocs/88R/billtext/html/HB00567F.htm" TargetMode="External"/><Relationship Id="rId7" Type="http://schemas.openxmlformats.org/officeDocument/2006/relationships/hyperlink" Target="https://statutes.capitol.texas.gov/Docs/ED/htm/ED.37.htm#37.115"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statutes.capitol.texas.gov/Docs/ED/htm/ED.25.htm#25.002" TargetMode="External"/><Relationship Id="rId5" Type="http://schemas.openxmlformats.org/officeDocument/2006/relationships/hyperlink" Target="https://capitol.texas.gov/tlodocs/88R/billtext/html/HB00003F.htm" TargetMode="External"/><Relationship Id="rId4" Type="http://schemas.openxmlformats.org/officeDocument/2006/relationships/hyperlink" Target="https://statutes.capitol.texas.gov/Docs/ED/htm/ED.25.htm#25.901"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s://statutes.capitol.texas.gov/Docs/ED/htm/ED.12.htm#12.131"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hyperlink" Target="https://statutes.capitol.texas.gov/Docs/ED/htm/ED.37.htm#37.0013"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hyperlink" Target="https://statutes.capitol.texas.gov/Docs/ED/htm/ED.37.htm#37.022" TargetMode="External"/><Relationship Id="rId5" Type="http://schemas.openxmlformats.org/officeDocument/2006/relationships/hyperlink" Target="https://statutes.capitol.texas.gov/Docs/ED/htm/ED.37.htm#37.007" TargetMode="External"/><Relationship Id="rId4" Type="http://schemas.openxmlformats.org/officeDocument/2006/relationships/hyperlink" Target="https://statutes.capitol.texas.gov/Docs/ED/htm/ED.37.htm#37.005"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statutes.capitol.texas.gov/Docs/ED/htm/ED.37.htm#37.023"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hyperlink" Target="https://statutes.capitol.texas.gov/Docs/ED/htm/ED.37.htm#37.007"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statutes.capitol.texas.gov/Docs/ED/htm/ED.37.htm#37.0832" TargetMode="External"/><Relationship Id="rId2" Type="http://schemas.openxmlformats.org/officeDocument/2006/relationships/hyperlink" Target="https://statutes.capitol.texas.gov/Docs/ED/htm/ED.37.htm#37.021" TargetMode="External"/><Relationship Id="rId1" Type="http://schemas.openxmlformats.org/officeDocument/2006/relationships/slideLayout" Target="../slideLayouts/slideLayout18.xml"/><Relationship Id="rId6" Type="http://schemas.openxmlformats.org/officeDocument/2006/relationships/hyperlink" Target="https://statutes.capitol.texas.gov/Docs/ED/htm/ED.37.htm#37.148" TargetMode="External"/><Relationship Id="rId5" Type="http://schemas.openxmlformats.org/officeDocument/2006/relationships/hyperlink" Target="https://statutes.capitol.texas.gov/Docs/ED/htm/ED.37.htm#37.0151" TargetMode="External"/><Relationship Id="rId4" Type="http://schemas.openxmlformats.org/officeDocument/2006/relationships/hyperlink" Target="https://statutes.capitol.texas.gov/Docs/ED/htm/ED.37.htm#37.0052"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0.xml"/><Relationship Id="rId1" Type="http://schemas.openxmlformats.org/officeDocument/2006/relationships/themeOverride" Target="../theme/themeOverride5.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hyperlink" Target="https://tealprod.tea.state.tx.us/TWEDS/101/0/0/0/CodeTable/List/15470" TargetMode="External"/><Relationship Id="rId2" Type="http://schemas.openxmlformats.org/officeDocument/2006/relationships/hyperlink" Target="https://tealprod.tea.state.tx.us/TWEDS/101/0/0/0/CodeTable/List/15395" TargetMode="External"/><Relationship Id="rId1" Type="http://schemas.openxmlformats.org/officeDocument/2006/relationships/slideLayout" Target="../slideLayouts/slideLayout18.xml"/><Relationship Id="rId4" Type="http://schemas.openxmlformats.org/officeDocument/2006/relationships/hyperlink" Target="https://tealprod.tea.state.tx.us/TWEDS/101/0/0/0/CodeTable/List/15396"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hyperlink" Target="https://statutes.capitol.texas.gov/Docs/ED/htm/ED.37.htm#37.002"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statutes.capitol.texas.gov/Docs/ED/htm/ED.37.htm#37.006" TargetMode="External"/><Relationship Id="rId2" Type="http://schemas.openxmlformats.org/officeDocument/2006/relationships/hyperlink" Target="https://capitol.texas.gov/tlodocs/88R/billtext/html/HB00114F.htm" TargetMode="External"/><Relationship Id="rId1" Type="http://schemas.openxmlformats.org/officeDocument/2006/relationships/slideLayout" Target="../slideLayouts/slideLayout18.xml"/><Relationship Id="rId5" Type="http://schemas.openxmlformats.org/officeDocument/2006/relationships/hyperlink" Target="https://statutes.capitol.texas.gov/Docs/ED/htm/ED.37.htm#37.007" TargetMode="External"/><Relationship Id="rId4" Type="http://schemas.openxmlformats.org/officeDocument/2006/relationships/hyperlink" Target="https://statutes.capitol.texas.gov/Docs/ED/htm/ED.37.htm#37.009"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statutes.capitol.texas.gov/Docs/ED/htm/ED.37.htm#37.006"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5" Type="http://schemas.openxmlformats.org/officeDocument/2006/relationships/hyperlink" Target="https://statutes.capitol.texas.gov/Docs/ED/htm/ED.37.htm#37.0081" TargetMode="External"/><Relationship Id="rId4" Type="http://schemas.openxmlformats.org/officeDocument/2006/relationships/hyperlink" Target="https://statutes.capitol.texas.gov/Docs/ED/htm/ED.37.htm#:~:text=and%20Safety%20Code%3B-,(D),-sells%2C%20gives%2C%20or"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statutes.capitol.texas.gov/Docs/ED/htm/ED.37.htm#37.006"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hyperlink" Target="https://statutes.capitol.texas.gov/Docs/AL/htm/AL.1.htm#1.04"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statutes.capitol.texas.gov/Docs/ED/htm/ED.37.htm#37.007" TargetMode="External"/><Relationship Id="rId2" Type="http://schemas.openxmlformats.org/officeDocument/2006/relationships/hyperlink" Target="https://statutes.capitol.texas.gov/Docs/ED/htm/ED.37.htm#37.006" TargetMode="External"/><Relationship Id="rId1" Type="http://schemas.openxmlformats.org/officeDocument/2006/relationships/slideLayout" Target="../slideLayouts/slideLayout18.xml"/><Relationship Id="rId4" Type="http://schemas.openxmlformats.org/officeDocument/2006/relationships/hyperlink" Target="https://statutes.capitol.texas.gov/Docs/HS/htm/HS.485.htm#485.034"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statutes.capitol.texas.gov/Docs/PE/htm/PE.21.htm#21.07" TargetMode="External"/><Relationship Id="rId2" Type="http://schemas.openxmlformats.org/officeDocument/2006/relationships/hyperlink" Target="https://statutes.capitol.texas.gov/Docs/ED/htm/ED.37.htm#37.006" TargetMode="External"/><Relationship Id="rId1" Type="http://schemas.openxmlformats.org/officeDocument/2006/relationships/slideLayout" Target="../slideLayouts/slideLayout18.xml"/><Relationship Id="rId4" Type="http://schemas.openxmlformats.org/officeDocument/2006/relationships/hyperlink" Target="https://statutes.capitol.texas.gov/Docs/PE/htm/PE.21.htm#21.08"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statutes.capitol.texas.gov/Docs/ED/htm/ED.37.htm#:~:text=(d)%20%20A%20student,of%20school%20property." TargetMode="External"/><Relationship Id="rId2" Type="http://schemas.openxmlformats.org/officeDocument/2006/relationships/hyperlink" Target="https://statutes.capitol.texas.gov/Docs/ED/htm/ED.37.htm#37.006"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7"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statutes.capitol.texas.gov/Docs/ED/htm/ED.37.htm#37.006" TargetMode="External"/><Relationship Id="rId2" Type="http://schemas.openxmlformats.org/officeDocument/2006/relationships/hyperlink" Target="https://statutes.capitol.texas.gov/Docs/ED/htm/ED.37.htm#:~:text=(c)%20%20In%20addition,29.03%2C%20Penal%20Code." TargetMode="External"/><Relationship Id="rId1" Type="http://schemas.openxmlformats.org/officeDocument/2006/relationships/slideLayout" Target="../slideLayouts/slideLayout18.xml"/><Relationship Id="rId5" Type="http://schemas.openxmlformats.org/officeDocument/2006/relationships/hyperlink" Target="https://statutes.capitol.texas.gov/Docs/ED/htm/ED.37.htm#37.0081" TargetMode="External"/><Relationship Id="rId4" Type="http://schemas.openxmlformats.org/officeDocument/2006/relationships/hyperlink" Target="https://statutes.capitol.texas.gov/Docs/ED/htm/ED.37.htm#37.007"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statutes.capitol.texas.gov/Docs/ED/htm/ED.37.htm#37.007" TargetMode="External"/><Relationship Id="rId2" Type="http://schemas.openxmlformats.org/officeDocument/2006/relationships/hyperlink" Target="https://statutes.capitol.texas.gov/Docs/ED/htm/ED.37.htm#37.006"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81"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statutes.capitol.texas.gov/Docs/ED/htm/ED.37.htm#37.007" TargetMode="External"/><Relationship Id="rId7" Type="http://schemas.openxmlformats.org/officeDocument/2006/relationships/hyperlink" Target="https://uscode.house.gov/view.xhtml?req=definition+of+terrorism&amp;f=treesort&amp;num=161" TargetMode="Externa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hyperlink" Target="https://statutes.capitol.texas.gov/Docs/ED/htm/ED.37.htm#:~:text=(i)%20%20A%20student%20who%20engages%20in%20conduct%20described%20by%20Subsection%20(a)%20may%20be%20expelled%20from%20school%20by%20the%20district%20in%20which%20the%20student%20attends%20school%20if%20the%20student%20engages%20in%20that%20conduct" TargetMode="External"/><Relationship Id="rId5" Type="http://schemas.openxmlformats.org/officeDocument/2006/relationships/hyperlink" Target="https://statutes.capitol.texas.gov/Docs/ED/htm/ED.37.htm#:~:text=(a)%20%20Except%20as,46.05%2C%20Penal%20Code" TargetMode="External"/><Relationship Id="rId4" Type="http://schemas.openxmlformats.org/officeDocument/2006/relationships/hyperlink" Target="https://statutes.capitol.texas.gov/Docs/PE/htm/PE.46.htm#46.02"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statutes.capitol.texas.gov/Docs/ED/htm/ED.37.htm#:~:text=(a)%20%20Except%20as,46.05%2C%20Penal%20Code" TargetMode="External"/><Relationship Id="rId2" Type="http://schemas.openxmlformats.org/officeDocument/2006/relationships/hyperlink" Target="https://statutes.capitol.texas.gov/Docs/PE/htm/PE.46.htm#46.02"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7"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statutes.capitol.texas.gov/Docs/PE/htm/PE.46.htm#46.05" TargetMode="External"/><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hyperlink" Target="https://statutes.capitol.texas.gov/Docs/ED/htm/ED.37.htm#37.00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tatutes.capitol.texas.gov/Docs/ED/htm/ED.37.htm#37.009" TargetMode="External"/><Relationship Id="rId2" Type="http://schemas.openxmlformats.org/officeDocument/2006/relationships/hyperlink" Target="https://capitol.texas.gov/tlodocs/88R/billtext/html/HB00114F.htm"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6"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statutes.capitol.texas.gov/Docs/ED/htm/ED.37.htm#:~:text=(i)%20%20A%20student%20who%20engages%20in,in%20another%20district%20in%20this%20state" TargetMode="External"/><Relationship Id="rId2" Type="http://schemas.openxmlformats.org/officeDocument/2006/relationships/hyperlink" Target="https://statutes.capitol.texas.gov/Docs/ED/htm/ED.37.htm#37.007" TargetMode="Externa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hyperlink" Target="https://statutes.capitol.texas.gov/Docs/ED/htm/ED.37.htm#:~:text=(3)%20%20subject%20to,by%20Subsection%20(a)" TargetMode="External"/><Relationship Id="rId2" Type="http://schemas.openxmlformats.org/officeDocument/2006/relationships/hyperlink" Target="https://statutes.capitol.texas.gov/Docs/ED/htm/ED.37.htm#37.007" TargetMode="Externa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hyperlink" Target="https://statutes.capitol.texas.gov/Docs/ED/htm/ED.37.htm#37.007" TargetMode="External"/><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hyperlink" Target="https://statutes.capitol.texas.gov/Docs/ED/htm/ED.37.htm#:~:text=(3)%20%20subject%20to,by%20Subsection%20(a)"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statutes.capitol.texas.gov/Docs/ED/htm/ED.37.htm#:~:text=(3)%20%20subject%20to,by%20Subsection%20(a)" TargetMode="External"/><Relationship Id="rId2" Type="http://schemas.openxmlformats.org/officeDocument/2006/relationships/hyperlink" Target="https://statutes.capitol.texas.gov/Docs/ED/htm/ED.37.htm#37.007" TargetMode="Externa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hyperlink" Target="https://statutes.capitol.texas.gov/Docs/ED/htm/ED.37.htm#37.006" TargetMode="External"/><Relationship Id="rId2" Type="http://schemas.openxmlformats.org/officeDocument/2006/relationships/notesSlide" Target="../notesSlides/notesSlide47.xml"/><Relationship Id="rId1" Type="http://schemas.openxmlformats.org/officeDocument/2006/relationships/slideLayout" Target="../slideLayouts/slideLayout18.xml"/><Relationship Id="rId5" Type="http://schemas.openxmlformats.org/officeDocument/2006/relationships/hyperlink" Target="https://statutes.capitol.texas.gov/Docs/ED/htm/ED.37.htm#37.002" TargetMode="External"/><Relationship Id="rId4" Type="http://schemas.openxmlformats.org/officeDocument/2006/relationships/hyperlink" Target="https://statutes.capitol.texas.gov/Docs/ED/htm/ED.37.htm#37.007"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statutes.capitol.texas.gov/Docs/ED/htm/ED.37.htm#37.007" TargetMode="External"/><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hyperlink" Target="https://statutes.capitol.texas.gov/Docs/ED/htm/ED.37.htm#37.019" TargetMode="Externa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hyperlink" Target="https://statutes.capitol.texas.gov/Docs/ED/htm/ED.37.htm#37.007" TargetMode="External"/><Relationship Id="rId2" Type="http://schemas.openxmlformats.org/officeDocument/2006/relationships/hyperlink" Target="https://statutes.capitol.texas.gov/Docs/ED/htm/ED.37.htm#37.006" TargetMode="Externa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hyperlink" Target="https://statutes.capitol.texas.gov/Docs/ED/htm/ED.37.htm#37.006" TargetMode="External"/><Relationship Id="rId2" Type="http://schemas.openxmlformats.org/officeDocument/2006/relationships/hyperlink" Target="https://statutes.capitol.texas.gov/Docs/PE/htm/PE.22.htm#22.01" TargetMode="External"/><Relationship Id="rId1" Type="http://schemas.openxmlformats.org/officeDocument/2006/relationships/slideLayout" Target="../slideLayouts/slideLayout18.xml"/><Relationship Id="rId5" Type="http://schemas.openxmlformats.org/officeDocument/2006/relationships/hyperlink" Target="https://statutes.capitol.texas.gov/Docs/ED/htm/ED.37.htm#37.007" TargetMode="External"/><Relationship Id="rId4" Type="http://schemas.openxmlformats.org/officeDocument/2006/relationships/hyperlink" Target="https://statutes.capitol.texas.gov/Docs/ED/htm/ED.37.htm#:~:text=(C)%20%20engages%20in%20conduct%20that%20contains%20the%20elements%20of%20an%20offense%20under%20Section%2022.01(a)(1)%2C%20Penal%20Code%2C%20against%20a%20school%20district%20employee%20or%20a%20volunteer%20as%20defined%20by%20Section%2022.053"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statutes.capitol.texas.gov/Docs/ED/htm/ED.37.htm#:~:text=(B)%20%20engages%20in%20conduct%20that%20contains%20the%20elements%20of%20the%20offense%20of%20assault%20under%20Section%2022.01(a)(1)%2C%20Penal%20Code" TargetMode="External"/><Relationship Id="rId2" Type="http://schemas.openxmlformats.org/officeDocument/2006/relationships/hyperlink" Target="https://statutes.capitol.texas.gov/Docs/PE/htm/PE.22.htm#22.01"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tatutes.capitol.texas.gov/Docs/ED/htm/ED.37.htm#37.009" TargetMode="External"/><Relationship Id="rId2" Type="http://schemas.openxmlformats.org/officeDocument/2006/relationships/hyperlink" Target="https://capitol.texas.gov/tlodocs/88R/billtext/html/HB00114F.htm" TargetMode="External"/><Relationship Id="rId1" Type="http://schemas.openxmlformats.org/officeDocument/2006/relationships/slideLayout" Target="../slideLayouts/slideLayout18.xml"/><Relationship Id="rId5" Type="http://schemas.openxmlformats.org/officeDocument/2006/relationships/hyperlink" Target="https://statutes.capitol.texas.gov/Docs/ED/htm/ED.37.htm#37.006" TargetMode="External"/><Relationship Id="rId4" Type="http://schemas.openxmlformats.org/officeDocument/2006/relationships/hyperlink" Target="https://statutes.capitol.texas.gov/Docs/ED/htm/ED.37.htm#37.007"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statutes.capitol.texas.gov/Docs/ED/htm/ED.37.htm#37.007" TargetMode="External"/><Relationship Id="rId2" Type="http://schemas.openxmlformats.org/officeDocument/2006/relationships/hyperlink" Target="https://statutes.capitol.texas.gov/Docs/PE/htm/PE.22.htm#22.02" TargetMode="Externa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hyperlink" Target="https://statutes.capitol.texas.gov/Docs/ED/htm/ED.37.htm#:~:text=(A)%20%20aggravated%20assault%20under%20Section%2022.02%2C%20Penal%20Code%2C%20sexual%20assault%20under%20Section%2022.011%2C%20Penal%20Code%2C%20or%20aggravated%20sexual%20assault%20under%20Section%2022.021%2C%20Penal%20Code" TargetMode="External"/><Relationship Id="rId2" Type="http://schemas.openxmlformats.org/officeDocument/2006/relationships/hyperlink" Target="https://statutes.capitol.texas.gov/Docs/PE/htm/PE.22.htm#22.02"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7"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statutes.capitol.texas.gov/Docs/PE/htm/PE.22.htm#22.011" TargetMode="External"/><Relationship Id="rId2" Type="http://schemas.openxmlformats.org/officeDocument/2006/relationships/slideLayout" Target="../slideLayouts/slideLayout18.xml"/><Relationship Id="rId1" Type="http://schemas.openxmlformats.org/officeDocument/2006/relationships/themeOverride" Target="../theme/themeOverride6.xml"/><Relationship Id="rId5" Type="http://schemas.openxmlformats.org/officeDocument/2006/relationships/hyperlink" Target="https://statutes.capitol.texas.gov/Docs/ED/htm/ED.37.htm#37.007" TargetMode="External"/><Relationship Id="rId4" Type="http://schemas.openxmlformats.org/officeDocument/2006/relationships/hyperlink" Target="https://statutes.capitol.texas.gov/Docs/PE/htm/PE.22.htm#22.021"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statutes.capitol.texas.gov/Docs/PE/htm/PE.22.htm#22.021" TargetMode="External"/><Relationship Id="rId2" Type="http://schemas.openxmlformats.org/officeDocument/2006/relationships/hyperlink" Target="https://statutes.capitol.texas.gov/Docs/PE/htm/PE.22.htm#22.011"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7"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statutes.capitol.texas.gov/Docs/ED/htm/ED.37.htm#:~:text=(b)%20%20A%20student%20may%20be%20expelled,threat%20under%20Section%2022.07%2C%20Penal%20Code%3B" TargetMode="External"/><Relationship Id="rId2" Type="http://schemas.openxmlformats.org/officeDocument/2006/relationships/hyperlink" Target="https://statutes.capitol.texas.gov/Docs/ED/htm/ED.37.htm#37.006"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7"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statutes.capitol.texas.gov/Docs/ED/htm/ED.37.htm#37.007" TargetMode="External"/><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hyperlink" Target="https://statutes.capitol.texas.gov/Docs/ED/htm/ED.37.htm#37.006:~:text=and%20Safety%20Code%3B-,(D),-sells%2C%20gives%2C%20or" TargetMode="Externa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hyperlink" Target="https://statutes.capitol.texas.gov/Docs/ED/htm/ED.37.htm#37.001" TargetMode="Externa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hyperlink" Target="https://statutes.capitol.texas.gov/Docs/ED/htm/ED.37.htm#37.007" TargetMode="External"/><Relationship Id="rId2" Type="http://schemas.openxmlformats.org/officeDocument/2006/relationships/hyperlink" Target="https://statutes.capitol.texas.gov/Docs/ED/htm/ED.37.htm#37.006"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81"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statutes.capitol.texas.gov/Docs/ED/htm/ED.37.htm#:~:text=Sec.%2037.0081.%20%20EXPULSION%20AND%20PLACEMENT%20OF%20CERTAIN%20STUDENTS%20IN%20ALTERNATIVE%20SETTINGS." TargetMode="External"/><Relationship Id="rId2" Type="http://schemas.openxmlformats.org/officeDocument/2006/relationships/hyperlink" Target="https://statutes.capitol.texas.gov/Docs/ED/htm/ED.37.htm#37.007"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81"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90.xml.rels><?xml version="1.0" encoding="UTF-8" standalone="yes"?>
<Relationships xmlns="http://schemas.openxmlformats.org/package/2006/relationships"><Relationship Id="rId3" Type="http://schemas.openxmlformats.org/officeDocument/2006/relationships/hyperlink" Target="https://statutes.capitol.texas.gov/Docs/ED/htm/ED.37.htm#:~:text=(3)%20%20subject%20to,by%20Subsection%20(a)" TargetMode="External"/><Relationship Id="rId2" Type="http://schemas.openxmlformats.org/officeDocument/2006/relationships/hyperlink" Target="https://statutes.capitol.texas.gov/Docs/ED/htm/ED.37.htm#37.007" TargetMode="External"/><Relationship Id="rId1" Type="http://schemas.openxmlformats.org/officeDocument/2006/relationships/slideLayout" Target="../slideLayouts/slideLayout18.xml"/><Relationship Id="rId4" Type="http://schemas.openxmlformats.org/officeDocument/2006/relationships/hyperlink" Target="https://statutes.capitol.texas.gov/Docs/ED/htm/ED.37.htm#37.0081" TargetMode="External"/></Relationships>
</file>

<file path=ppt/slides/_rels/slide91.xml.rels><?xml version="1.0" encoding="UTF-8" standalone="yes"?>
<Relationships xmlns="http://schemas.openxmlformats.org/package/2006/relationships"><Relationship Id="rId2" Type="http://schemas.openxmlformats.org/officeDocument/2006/relationships/hyperlink" Target="https://statutes.capitol.texas.gov/Docs/ED/htm/ED.37.htm#37.007" TargetMode="Externa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hyperlink" Target="https://statutes.capitol.texas.gov/Docs/ED/htm/ED.37.htm#37.304" TargetMode="Externa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hyperlink" Target="https://statutes.capitol.texas.gov/Docs/ED/htm/ED.37.htm#37.305" TargetMode="External"/><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hyperlink" Target="https://statutes.capitol.texas.gov/Docs/ED/htm/ED.37.htm#37.007" TargetMode="External"/><Relationship Id="rId2" Type="http://schemas.openxmlformats.org/officeDocument/2006/relationships/notesSlide" Target="../notesSlides/notesSlide51.xml"/><Relationship Id="rId1" Type="http://schemas.openxmlformats.org/officeDocument/2006/relationships/slideLayout" Target="../slideLayouts/slideLayout18.xml"/><Relationship Id="rId4" Type="http://schemas.openxmlformats.org/officeDocument/2006/relationships/hyperlink" Target="https://statutes.capitol.texas.gov/Docs/ED/htm/ED.37.htm#:~:text=(3)%20%20subject%20to,by%20Subsection%20(a)" TargetMode="External"/></Relationships>
</file>

<file path=ppt/slides/_rels/slide95.xml.rels><?xml version="1.0" encoding="UTF-8" standalone="yes"?>
<Relationships xmlns="http://schemas.openxmlformats.org/package/2006/relationships"><Relationship Id="rId2" Type="http://schemas.openxmlformats.org/officeDocument/2006/relationships/hyperlink" Target="https://statutes.capitol.texas.gov/Docs/ED/htm/ED.37.htm#37.007" TargetMode="Externa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hyperlink" Target="https://statutes.capitol.texas.gov/Docs/ED/htm/ED.37.htm#:~:text=(c)%20%20A%20student%20may,student%20or%20district%20employee." TargetMode="External"/><Relationship Id="rId2" Type="http://schemas.openxmlformats.org/officeDocument/2006/relationships/notesSlide" Target="../notesSlides/notesSlide52.xml"/><Relationship Id="rId1" Type="http://schemas.openxmlformats.org/officeDocument/2006/relationships/slideLayout" Target="../slideLayouts/slideLayout18.xml"/><Relationship Id="rId4" Type="http://schemas.openxmlformats.org/officeDocument/2006/relationships/hyperlink" Target="https://statutes.capitol.texas.gov/Docs/ED/htm/ED.37.htm#37.007"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statutes.capitol.texas.gov/Docs/ED/htm/ED.37.htm#37.006" TargetMode="External"/><Relationship Id="rId2" Type="http://schemas.openxmlformats.org/officeDocument/2006/relationships/hyperlink" Target="https://statutes.capitol.texas.gov/Docs/PE/htm/PE.42.htm#42.07" TargetMode="Externa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hyperlink" Target="https://statutes.capitol.texas.gov/Docs/ED/htm/ED.37.htm#37.0052" TargetMode="External"/><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openxmlformats.org/officeDocument/2006/relationships/hyperlink" Target="https://statutes.capitol.texas.gov/Docs/ED/htm/ED.37.htm#37.0832"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statutes.capitol.texas.gov/Docs/ED/htm/ED.37.htm#37.0052" TargetMode="External"/><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hyperlink" Target="https://statutes.capitol.texas.gov/Docs/HS/htm/HS.481.htm#481.102:~:text=not%20for%20delivery.-,(26)%20%20%22Marihuana%22,-means%20the%20pla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ndelion in field at sunset">
            <a:extLst>
              <a:ext uri="{FF2B5EF4-FFF2-40B4-BE49-F238E27FC236}">
                <a16:creationId xmlns:a16="http://schemas.microsoft.com/office/drawing/2014/main" id="{730A9101-3DE6-DEFF-4813-496F6C41F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5B3A2E1-0F65-902D-39A8-08449B133FBF}"/>
              </a:ext>
            </a:extLst>
          </p:cNvPr>
          <p:cNvSpPr>
            <a:spLocks noGrp="1"/>
          </p:cNvSpPr>
          <p:nvPr>
            <p:ph type="title"/>
          </p:nvPr>
        </p:nvSpPr>
        <p:spPr>
          <a:xfrm>
            <a:off x="5024104" y="210157"/>
            <a:ext cx="7020591" cy="2045877"/>
          </a:xfrm>
        </p:spPr>
        <p:txBody>
          <a:bodyPr>
            <a:normAutofit fontScale="90000"/>
          </a:bodyPr>
          <a:lstStyle/>
          <a:p>
            <a:pPr algn="ctr"/>
            <a:r>
              <a:rPr lang="en-US" sz="5400" dirty="0"/>
              <a:t>Student Discipline</a:t>
            </a:r>
            <a:br>
              <a:rPr lang="en-US" sz="5400" dirty="0"/>
            </a:br>
            <a:r>
              <a:rPr lang="en-US" sz="5400" dirty="0"/>
              <a:t>2023-2024 School Year</a:t>
            </a:r>
            <a:br>
              <a:rPr lang="en-US" sz="3600" dirty="0"/>
            </a:br>
            <a:endParaRPr lang="en-US" dirty="0"/>
          </a:p>
        </p:txBody>
      </p:sp>
      <p:pic>
        <p:nvPicPr>
          <p:cNvPr id="9" name="Picture 8" descr="A blue and orange logo&#10;&#10;Description automatically generated">
            <a:extLst>
              <a:ext uri="{FF2B5EF4-FFF2-40B4-BE49-F238E27FC236}">
                <a16:creationId xmlns:a16="http://schemas.microsoft.com/office/drawing/2014/main" id="{39B8829D-D946-4F7A-58B6-0534F7B08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00" y="4601967"/>
            <a:ext cx="2114550" cy="1200150"/>
          </a:xfrm>
          <a:prstGeom prst="rect">
            <a:avLst/>
          </a:prstGeom>
        </p:spPr>
      </p:pic>
    </p:spTree>
    <p:extLst>
      <p:ext uri="{BB962C8B-B14F-4D97-AF65-F5344CB8AC3E}">
        <p14:creationId xmlns:p14="http://schemas.microsoft.com/office/powerpoint/2010/main" val="436556541"/>
      </p:ext>
    </p:extLst>
  </p:cSld>
  <p:clrMapOvr>
    <a:masterClrMapping/>
  </p:clrMapOvr>
  <p:transition spd="slow" advTm="1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a:xfrm>
            <a:off x="2347415" y="1495651"/>
            <a:ext cx="8988726" cy="4502478"/>
          </a:xfrm>
        </p:spPr>
        <p:txBody>
          <a:bodyPr/>
          <a:lstStyle/>
          <a:p>
            <a:pPr marL="0" indent="0">
              <a:buNone/>
            </a:pPr>
            <a:r>
              <a:rPr lang="en-US" sz="2400" b="1" dirty="0">
                <a:solidFill>
                  <a:schemeClr val="tx1"/>
                </a:solidFill>
              </a:rPr>
              <a:t>Defined:  </a:t>
            </a:r>
            <a:r>
              <a:rPr lang="en-US" sz="2400" dirty="0">
                <a:solidFill>
                  <a:schemeClr val="tx1"/>
                </a:solidFill>
              </a:rPr>
              <a:t>The student code of conduct is the basis for a school district to outline and enforce expected student behavior. It states how and why students are disciplined to ensure expectations and actions are applied in an equitable and fair manner regardless of race, gender, ethnicity, economic disadvantaged status, or special education status. </a:t>
            </a:r>
          </a:p>
          <a:p>
            <a:pPr marL="0" indent="0">
              <a:buNone/>
            </a:pPr>
            <a:endParaRPr lang="en-US" sz="2400" b="1" dirty="0">
              <a:solidFill>
                <a:schemeClr val="tx1"/>
              </a:solidFill>
            </a:endParaRPr>
          </a:p>
          <a:p>
            <a:pPr marL="0" indent="0">
              <a:buNone/>
            </a:pPr>
            <a:r>
              <a:rPr lang="en-US" sz="2400" b="1" dirty="0">
                <a:solidFill>
                  <a:schemeClr val="tx1"/>
                </a:solidFill>
              </a:rPr>
              <a:t>Notes: </a:t>
            </a:r>
            <a:r>
              <a:rPr lang="en-US" sz="2400" dirty="0">
                <a:solidFill>
                  <a:schemeClr val="tx1"/>
                </a:solidFill>
              </a:rPr>
              <a:t>The board of trustees </a:t>
            </a:r>
            <a:r>
              <a:rPr lang="en-US" sz="2400" dirty="0">
                <a:solidFill>
                  <a:schemeClr val="tx1"/>
                </a:solidFill>
                <a:ea typeface="Source Sans Pro SemiBold" panose="020B0603030403020204" pitchFamily="34" charset="0"/>
              </a:rPr>
              <a:t>must approve any change to the student code of conduct.</a:t>
            </a:r>
          </a:p>
          <a:p>
            <a:pPr marL="0" indent="0">
              <a:buNone/>
            </a:pPr>
            <a:r>
              <a:rPr lang="en-US" sz="2400" dirty="0">
                <a:solidFill>
                  <a:schemeClr val="tx1"/>
                </a:solidFill>
                <a:ea typeface="Source Sans Pro SemiBold" panose="020B0603030403020204" pitchFamily="34" charset="0"/>
              </a:rPr>
              <a:t>Open-enrollment charter schools’ code of conduct is addressed in Section VII. </a:t>
            </a:r>
            <a:endParaRPr lang="en-US" sz="2400" dirty="0">
              <a:solidFill>
                <a:schemeClr val="tx1"/>
              </a:solidFill>
            </a:endParaRPr>
          </a:p>
          <a:p>
            <a:pPr marL="0" indent="0">
              <a:buNone/>
            </a:pPr>
            <a:endParaRPr lang="en-US" sz="2400" b="1" dirty="0"/>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Student Code of Conduct</a:t>
            </a:r>
          </a:p>
        </p:txBody>
      </p:sp>
    </p:spTree>
    <p:extLst>
      <p:ext uri="{BB962C8B-B14F-4D97-AF65-F5344CB8AC3E}">
        <p14:creationId xmlns:p14="http://schemas.microsoft.com/office/powerpoint/2010/main" val="194474942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240709"/>
          </a:xfrm>
        </p:spPr>
        <p:txBody>
          <a:bodyPr/>
          <a:lstStyle/>
          <a:p>
            <a:pPr marL="0" indent="0">
              <a:buNone/>
            </a:pPr>
            <a:r>
              <a:rPr lang="en-US" sz="2400" b="1" dirty="0">
                <a:solidFill>
                  <a:schemeClr val="tx1"/>
                </a:solidFill>
              </a:rPr>
              <a:t>63:	</a:t>
            </a:r>
            <a:r>
              <a:rPr lang="en-US" sz="2400" u="sng" dirty="0">
                <a:solidFill>
                  <a:schemeClr val="tx1"/>
                </a:solidFill>
              </a:rPr>
              <a:t>E-Cigarettes</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u="sng"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§37.00(6)</a:t>
            </a:r>
            <a:r>
              <a:rPr lang="en-US" sz="2400" u="sng" dirty="0">
                <a:solidFill>
                  <a:srgbClr val="0D6CB9"/>
                </a:solidFill>
                <a:ea typeface="Source Sans Pro SemiBold" panose="020B0603030403020204" pitchFamily="34" charset="0"/>
              </a:rPr>
              <a:t>(C-2)</a:t>
            </a:r>
          </a:p>
          <a:p>
            <a:pPr marL="914400" indent="0">
              <a:buNone/>
            </a:pPr>
            <a:r>
              <a:rPr lang="en-US" sz="2400" dirty="0">
                <a:solidFill>
                  <a:schemeClr val="tx1"/>
                </a:solidFill>
                <a:ea typeface="Source Sans Pro SemiBold" panose="020B0603030403020204" pitchFamily="34" charset="0"/>
              </a:rPr>
              <a:t>Students </a:t>
            </a:r>
            <a:r>
              <a:rPr lang="en-US" dirty="0">
                <a:solidFill>
                  <a:schemeClr val="tx1"/>
                </a:solidFill>
                <a:ea typeface="Source Sans Pro SemiBold" panose="020B0603030403020204" pitchFamily="34" charset="0"/>
              </a:rPr>
              <a:t>must</a:t>
            </a:r>
            <a:r>
              <a:rPr lang="en-US" sz="2400" dirty="0">
                <a:solidFill>
                  <a:schemeClr val="tx1"/>
                </a:solidFill>
                <a:ea typeface="Source Sans Pro SemiBold" panose="020B0603030403020204" pitchFamily="34" charset="0"/>
              </a:rPr>
              <a:t> be removed/disciplined if they possess, </a:t>
            </a:r>
            <a:r>
              <a:rPr lang="en-US" dirty="0">
                <a:solidFill>
                  <a:schemeClr val="tx1"/>
                </a:solidFill>
                <a:ea typeface="Source Sans Pro SemiBold" panose="020B0603030403020204" pitchFamily="34" charset="0"/>
              </a:rPr>
              <a:t>sell</a:t>
            </a:r>
            <a:r>
              <a:rPr lang="en-US" sz="2400" dirty="0">
                <a:solidFill>
                  <a:schemeClr val="tx1"/>
                </a:solidFill>
                <a:ea typeface="Source Sans Pro SemiBold" panose="020B0603030403020204" pitchFamily="34" charset="0"/>
              </a:rPr>
              <a:t>, </a:t>
            </a:r>
            <a:r>
              <a:rPr lang="en-US" dirty="0">
                <a:solidFill>
                  <a:schemeClr val="tx1"/>
                </a:solidFill>
                <a:ea typeface="Source Sans Pro SemiBold" panose="020B0603030403020204" pitchFamily="34" charset="0"/>
              </a:rPr>
              <a:t>gi</a:t>
            </a:r>
            <a:r>
              <a:rPr lang="en-US" sz="2400" dirty="0">
                <a:solidFill>
                  <a:schemeClr val="tx1"/>
                </a:solidFill>
                <a:ea typeface="Source Sans Pro SemiBold" panose="020B0603030403020204" pitchFamily="34" charset="0"/>
              </a:rPr>
              <a:t>ve, delivered, or </a:t>
            </a:r>
            <a:r>
              <a:rPr lang="en-US" dirty="0">
                <a:solidFill>
                  <a:schemeClr val="tx1"/>
                </a:solidFill>
                <a:ea typeface="Source Sans Pro SemiBold" panose="020B0603030403020204" pitchFamily="34" charset="0"/>
              </a:rPr>
              <a:t>u</a:t>
            </a:r>
            <a:r>
              <a:rPr lang="en-US" sz="2400" dirty="0">
                <a:solidFill>
                  <a:schemeClr val="tx1"/>
                </a:solidFill>
                <a:ea typeface="Source Sans Pro SemiBold" panose="020B0603030403020204" pitchFamily="34" charset="0"/>
              </a:rPr>
              <a:t>se </a:t>
            </a:r>
            <a:r>
              <a:rPr lang="en-US" dirty="0">
                <a:solidFill>
                  <a:schemeClr val="tx1"/>
                </a:solidFill>
                <a:ea typeface="Source Sans Pro SemiBold" panose="020B0603030403020204" pitchFamily="34" charset="0"/>
              </a:rPr>
              <a:t>a</a:t>
            </a:r>
            <a:r>
              <a:rPr lang="en-US" sz="2400" dirty="0">
                <a:solidFill>
                  <a:schemeClr val="tx1"/>
                </a:solidFill>
                <a:ea typeface="Source Sans Pro SemiBold" panose="020B0603030403020204" pitchFamily="34" charset="0"/>
              </a:rPr>
              <a:t>n </a:t>
            </a:r>
            <a:r>
              <a:rPr lang="en-US" dirty="0">
                <a:solidFill>
                  <a:schemeClr val="tx1"/>
                </a:solidFill>
                <a:ea typeface="Source Sans Pro SemiBold" panose="020B0603030403020204" pitchFamily="34" charset="0"/>
              </a:rPr>
              <a:t>e</a:t>
            </a:r>
            <a:r>
              <a:rPr lang="en-US" sz="2400" dirty="0">
                <a:solidFill>
                  <a:schemeClr val="tx1"/>
                </a:solidFill>
                <a:ea typeface="Source Sans Pro SemiBold" panose="020B0603030403020204" pitchFamily="34" charset="0"/>
              </a:rPr>
              <a:t>-cigarette. E-Cigarettes are defined under </a:t>
            </a:r>
            <a:r>
              <a:rPr lang="en-US" sz="2400" dirty="0">
                <a:solidFill>
                  <a:schemeClr val="tx1"/>
                </a:solidFill>
                <a:ea typeface="Source Sans Pro SemiBold" panose="020B0603030403020204" pitchFamily="34" charset="0"/>
                <a:hlinkClick r:id="rId4"/>
              </a:rPr>
              <a:t>§161.081(1-a), Health and Safety Code</a:t>
            </a:r>
            <a:r>
              <a:rPr lang="en-US" sz="2400" dirty="0">
                <a:solidFill>
                  <a:schemeClr val="tx1"/>
                </a:solidFill>
                <a:ea typeface="Source Sans Pro SemiBold" panose="020B0603030403020204" pitchFamily="34" charset="0"/>
              </a:rPr>
              <a:t>.</a:t>
            </a:r>
            <a:endParaRPr lang="en-US" dirty="0">
              <a:solidFill>
                <a:schemeClr val="tx1"/>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Location:	</a:t>
            </a:r>
            <a:r>
              <a:rPr lang="en-US" dirty="0">
                <a:solidFill>
                  <a:schemeClr val="tx1"/>
                </a:solidFill>
                <a:ea typeface="Source Sans Pro SemiBold" panose="020B0603030403020204" pitchFamily="34" charset="0"/>
              </a:rPr>
              <a:t>01, 02, 03</a:t>
            </a:r>
            <a:endParaRPr lang="en-US" sz="2400" dirty="0">
              <a:solidFill>
                <a:schemeClr val="tx1"/>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Action:		</a:t>
            </a:r>
            <a:r>
              <a:rPr lang="en-US" dirty="0">
                <a:solidFill>
                  <a:schemeClr val="tx1"/>
                </a:solidFill>
                <a:ea typeface="Source Sans Pro SemiBold" panose="020B0603030403020204" pitchFamily="34" charset="0"/>
              </a:rPr>
              <a:t>Mandatory</a:t>
            </a:r>
            <a:r>
              <a:rPr lang="en-US" sz="2400" dirty="0">
                <a:solidFill>
                  <a:schemeClr val="tx1"/>
                </a:solidFill>
                <a:ea typeface="Source Sans Pro SemiBold" panose="020B0603030403020204" pitchFamily="34" charset="0"/>
              </a:rPr>
              <a:t> DAEP</a:t>
            </a:r>
          </a:p>
          <a:p>
            <a:pPr marL="0" indent="0">
              <a:buNone/>
            </a:pPr>
            <a:r>
              <a:rPr lang="en-US" sz="2400" dirty="0">
                <a:solidFill>
                  <a:schemeClr val="tx1"/>
                </a:solidFill>
                <a:ea typeface="Source Sans Pro SemiBold" panose="020B0603030403020204" pitchFamily="34" charset="0"/>
              </a:rPr>
              <a:t>		</a:t>
            </a:r>
          </a:p>
          <a:p>
            <a:pPr marL="973138" indent="-973138"/>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Source Sans Pro SemiBold" panose="020B0603030403020204" pitchFamily="34" charset="0"/>
                <a:cs typeface="+mn-cs"/>
              </a:rPr>
              <a:t>If a DAEP is at capacity, the student must be placed in ISS and if 	a position becomes available in DAEP before the expiration of the period of the placement, must be transferred to the program for the remainder of the period or may be placed in ISS to make room for a student needing placement in DAEP for an offense involving violent conduct. (</a:t>
            </a:r>
            <a:r>
              <a:rPr kumimoji="0" lang="en-US" sz="2200" b="0" i="0" u="none" strike="noStrike" kern="1200" cap="none" spc="0" normalizeH="0" baseline="0" noProof="0" dirty="0">
                <a:ln>
                  <a:noFill/>
                </a:ln>
                <a:solidFill>
                  <a:srgbClr val="F16038"/>
                </a:solidFill>
                <a:effectLst/>
                <a:uLnTx/>
                <a:uFillTx/>
                <a:latin typeface="Calibri" panose="020F0502020204030204"/>
                <a:ea typeface="Source Sans Pro SemiBold" panose="020B0603030403020204" pitchFamily="34" charset="0"/>
                <a:cs typeface="+mn-cs"/>
              </a:rPr>
              <a:t>HB 114</a:t>
            </a:r>
            <a:r>
              <a:rPr kumimoji="0" lang="en-US" sz="2200" b="0" i="0" u="none" strike="noStrike" kern="1200" cap="none" spc="0" normalizeH="0" baseline="0" noProof="0" dirty="0">
                <a:ln>
                  <a:noFill/>
                </a:ln>
                <a:solidFill>
                  <a:prstClr val="black"/>
                </a:solidFill>
                <a:effectLst/>
                <a:uLnTx/>
                <a:uFillTx/>
                <a:latin typeface="Calibri" panose="020F0502020204030204"/>
                <a:ea typeface="Source Sans Pro SemiBold" panose="020B0603030403020204" pitchFamily="34" charset="0"/>
                <a:cs typeface="+mn-cs"/>
              </a:rPr>
              <a:t>)</a:t>
            </a:r>
            <a:endParaRPr lang="en-US" sz="2400" dirty="0">
              <a:solidFill>
                <a:schemeClr val="tx1"/>
              </a:solidFill>
              <a:ea typeface="Source Sans Pro SemiBold" panose="020B0603030403020204" pitchFamily="34" charset="0"/>
            </a:endParaRPr>
          </a:p>
          <a:p>
            <a:pPr marL="973138" indent="-973138"/>
            <a:endParaRPr lang="en-US" sz="2400" dirty="0">
              <a:solidFill>
                <a:schemeClr val="tx1"/>
              </a:solidFill>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726505809"/>
      </p:ext>
    </p:extLst>
  </p:cSld>
  <p:clrMapOvr>
    <a:masterClrMapping/>
  </p:clrMapOvr>
  <p:transition spd="slow" advTm="1000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8606335" cy="3438299"/>
          </a:xfrm>
        </p:spPr>
        <p:txBody>
          <a:bodyPr/>
          <a:lstStyle/>
          <a:p>
            <a:pPr marL="0" indent="0">
              <a:buNone/>
            </a:pPr>
            <a:r>
              <a:rPr lang="en-US" sz="2400" b="1" dirty="0">
                <a:solidFill>
                  <a:schemeClr val="tx1"/>
                </a:solidFill>
              </a:rPr>
              <a:t>64:	</a:t>
            </a:r>
            <a:r>
              <a:rPr lang="en-US" sz="2400" u="sng" dirty="0">
                <a:solidFill>
                  <a:schemeClr val="tx1"/>
                </a:solidFill>
              </a:rPr>
              <a:t>Other Controlled Substance</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§37.00(6)(a)(2)</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(c)</a:t>
            </a:r>
            <a:r>
              <a:rPr lang="en-US" sz="2400" dirty="0">
                <a:solidFill>
                  <a:srgbClr val="0D6CB9"/>
                </a:solidFill>
                <a:ea typeface="Source Sans Pro SemiBold" panose="020B0603030403020204" pitchFamily="34" charset="0"/>
              </a:rPr>
              <a:t>, </a:t>
            </a:r>
          </a:p>
          <a:p>
            <a:pPr marL="914400" indent="0"/>
            <a:r>
              <a:rPr lang="en-US" sz="2400" dirty="0">
                <a:solidFill>
                  <a:schemeClr val="tx1"/>
                </a:solidFill>
                <a:ea typeface="Source Sans Pro SemiBold" panose="020B0603030403020204" pitchFamily="34" charset="0"/>
              </a:rPr>
              <a:t>Students </a:t>
            </a:r>
            <a:r>
              <a:rPr lang="en-US" dirty="0">
                <a:solidFill>
                  <a:schemeClr val="tx1"/>
                </a:solidFill>
                <a:ea typeface="Source Sans Pro SemiBold" panose="020B0603030403020204" pitchFamily="34" charset="0"/>
              </a:rPr>
              <a:t>must</a:t>
            </a:r>
            <a:r>
              <a:rPr lang="en-US" sz="2400" dirty="0">
                <a:solidFill>
                  <a:schemeClr val="tx1"/>
                </a:solidFill>
                <a:ea typeface="Source Sans Pro SemiBold" panose="020B0603030403020204" pitchFamily="34" charset="0"/>
              </a:rPr>
              <a:t> be removed/disciplined if they possess, sell, </a:t>
            </a:r>
            <a:r>
              <a:rPr lang="en-US" dirty="0">
                <a:solidFill>
                  <a:schemeClr val="tx1"/>
                </a:solidFill>
                <a:ea typeface="Source Sans Pro SemiBold" panose="020B0603030403020204" pitchFamily="34" charset="0"/>
              </a:rPr>
              <a:t>gi</a:t>
            </a:r>
            <a:r>
              <a:rPr lang="en-US" sz="2400" dirty="0">
                <a:solidFill>
                  <a:schemeClr val="tx1"/>
                </a:solidFill>
                <a:ea typeface="Source Sans Pro SemiBold" panose="020B0603030403020204" pitchFamily="34" charset="0"/>
              </a:rPr>
              <a:t>ve, use, </a:t>
            </a:r>
            <a:r>
              <a:rPr lang="en-US" dirty="0">
                <a:solidFill>
                  <a:schemeClr val="tx1"/>
                </a:solidFill>
                <a:ea typeface="Source Sans Pro SemiBold" panose="020B0603030403020204" pitchFamily="34" charset="0"/>
              </a:rPr>
              <a:t>d</a:t>
            </a:r>
            <a:r>
              <a:rPr lang="en-US" sz="2400" dirty="0">
                <a:solidFill>
                  <a:schemeClr val="tx1"/>
                </a:solidFill>
                <a:ea typeface="Source Sans Pro SemiBold" panose="020B0603030403020204" pitchFamily="34" charset="0"/>
              </a:rPr>
              <a:t>eliver, </a:t>
            </a:r>
            <a:r>
              <a:rPr lang="en-US" dirty="0">
                <a:solidFill>
                  <a:schemeClr val="tx1"/>
                </a:solidFill>
                <a:ea typeface="Source Sans Pro SemiBold" panose="020B0603030403020204" pitchFamily="34" charset="0"/>
              </a:rPr>
              <a:t>o</a:t>
            </a:r>
            <a:r>
              <a:rPr lang="en-US" sz="2400" dirty="0">
                <a:solidFill>
                  <a:schemeClr val="tx1"/>
                </a:solidFill>
                <a:ea typeface="Source Sans Pro SemiBold" panose="020B0603030403020204" pitchFamily="34" charset="0"/>
              </a:rPr>
              <a:t>r </a:t>
            </a:r>
            <a:r>
              <a:rPr lang="en-US" dirty="0">
                <a:solidFill>
                  <a:schemeClr val="tx1"/>
                </a:solidFill>
                <a:ea typeface="Source Sans Pro SemiBold" panose="020B0603030403020204" pitchFamily="34" charset="0"/>
              </a:rPr>
              <a:t>are</a:t>
            </a:r>
            <a:r>
              <a:rPr lang="en-US" sz="2400" dirty="0">
                <a:solidFill>
                  <a:schemeClr val="tx1"/>
                </a:solidFill>
                <a:ea typeface="Source Sans Pro SemiBold" panose="020B0603030403020204" pitchFamily="34" charset="0"/>
              </a:rPr>
              <a:t> </a:t>
            </a:r>
            <a:r>
              <a:rPr lang="en-US" dirty="0">
                <a:solidFill>
                  <a:schemeClr val="tx1"/>
                </a:solidFill>
                <a:ea typeface="Source Sans Pro SemiBold" panose="020B0603030403020204" pitchFamily="34" charset="0"/>
              </a:rPr>
              <a:t>u</a:t>
            </a:r>
            <a:r>
              <a:rPr lang="en-US" sz="2400" dirty="0">
                <a:solidFill>
                  <a:schemeClr val="tx1"/>
                </a:solidFill>
                <a:ea typeface="Source Sans Pro SemiBold" panose="020B0603030403020204" pitchFamily="34" charset="0"/>
              </a:rPr>
              <a:t>nder </a:t>
            </a:r>
            <a:r>
              <a:rPr lang="en-US" dirty="0">
                <a:solidFill>
                  <a:schemeClr val="tx1"/>
                </a:solidFill>
                <a:ea typeface="Source Sans Pro SemiBold" panose="020B0603030403020204" pitchFamily="34" charset="0"/>
              </a:rPr>
              <a:t>t</a:t>
            </a:r>
            <a:r>
              <a:rPr lang="en-US" sz="2400" dirty="0">
                <a:solidFill>
                  <a:schemeClr val="tx1"/>
                </a:solidFill>
                <a:ea typeface="Source Sans Pro SemiBold" panose="020B0603030403020204" pitchFamily="34" charset="0"/>
              </a:rPr>
              <a:t>he </a:t>
            </a:r>
            <a:r>
              <a:rPr lang="en-US" dirty="0">
                <a:solidFill>
                  <a:schemeClr val="tx1"/>
                </a:solidFill>
                <a:ea typeface="Source Sans Pro SemiBold" panose="020B0603030403020204" pitchFamily="34" charset="0"/>
              </a:rPr>
              <a:t>i</a:t>
            </a:r>
            <a:r>
              <a:rPr lang="en-US" sz="2400" dirty="0">
                <a:solidFill>
                  <a:schemeClr val="tx1"/>
                </a:solidFill>
                <a:ea typeface="Source Sans Pro SemiBold" panose="020B0603030403020204" pitchFamily="34" charset="0"/>
              </a:rPr>
              <a:t>nfluence of a controlled substance excluding </a:t>
            </a:r>
            <a:r>
              <a:rPr lang="en-US" dirty="0">
                <a:solidFill>
                  <a:schemeClr val="tx1"/>
                </a:solidFill>
                <a:ea typeface="Source Sans Pro SemiBold" panose="020B0603030403020204" pitchFamily="34" charset="0"/>
              </a:rPr>
              <a:t>m</a:t>
            </a:r>
            <a:r>
              <a:rPr lang="en-US" sz="2400" dirty="0">
                <a:solidFill>
                  <a:schemeClr val="tx1"/>
                </a:solidFill>
                <a:ea typeface="Source Sans Pro SemiBold" panose="020B0603030403020204" pitchFamily="34" charset="0"/>
              </a:rPr>
              <a:t>arihuana </a:t>
            </a:r>
            <a:r>
              <a:rPr lang="en-US" dirty="0">
                <a:solidFill>
                  <a:schemeClr val="tx1"/>
                </a:solidFill>
                <a:ea typeface="Source Sans Pro SemiBold" panose="020B0603030403020204" pitchFamily="34" charset="0"/>
              </a:rPr>
              <a:t>o</a:t>
            </a:r>
            <a:r>
              <a:rPr lang="en-US" sz="2400" dirty="0">
                <a:solidFill>
                  <a:schemeClr val="tx1"/>
                </a:solidFill>
                <a:ea typeface="Source Sans Pro SemiBold" panose="020B0603030403020204" pitchFamily="34" charset="0"/>
              </a:rPr>
              <a:t>r THC. Controlled substances have the meaning under </a:t>
            </a:r>
            <a:r>
              <a:rPr lang="en-US" dirty="0">
                <a:solidFill>
                  <a:srgbClr val="0D6CB9"/>
                </a:solidFill>
                <a:ea typeface="Source Sans Pro SemiBold" panose="020B0603030403020204" pitchFamily="34" charset="0"/>
                <a:hlinkClick r:id="rId4"/>
              </a:rPr>
              <a:t>§481.002(5), Health and Safety Code</a:t>
            </a:r>
            <a:r>
              <a:rPr lang="en-US" dirty="0">
                <a:solidFill>
                  <a:srgbClr val="0D6CB9"/>
                </a:solidFill>
                <a:ea typeface="Source Sans Pro SemiBold" panose="020B0603030403020204" pitchFamily="34" charset="0"/>
              </a:rPr>
              <a:t>.</a:t>
            </a:r>
            <a:endParaRPr lang="en-US" dirty="0">
              <a:solidFill>
                <a:schemeClr val="tx1"/>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Location:	</a:t>
            </a:r>
            <a:r>
              <a:rPr lang="en-US" dirty="0">
                <a:solidFill>
                  <a:schemeClr val="tx1"/>
                </a:solidFill>
                <a:ea typeface="Source Sans Pro SemiBold" panose="020B0603030403020204" pitchFamily="34" charset="0"/>
              </a:rPr>
              <a:t>01, 02, 03</a:t>
            </a:r>
            <a:endParaRPr lang="en-US" sz="2400" dirty="0">
              <a:solidFill>
                <a:schemeClr val="tx1"/>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Action:		</a:t>
            </a:r>
            <a:r>
              <a:rPr lang="en-US" dirty="0">
                <a:solidFill>
                  <a:schemeClr val="tx1"/>
                </a:solidFill>
                <a:ea typeface="Source Sans Pro SemiBold" panose="020B0603030403020204" pitchFamily="34" charset="0"/>
              </a:rPr>
              <a:t>Mandatory</a:t>
            </a:r>
            <a:r>
              <a:rPr lang="en-US" sz="2400" dirty="0">
                <a:solidFill>
                  <a:schemeClr val="tx1"/>
                </a:solidFill>
                <a:ea typeface="Source Sans Pro SemiBold" panose="020B0603030403020204" pitchFamily="34" charset="0"/>
              </a:rPr>
              <a:t> DAEP</a:t>
            </a:r>
          </a:p>
          <a:p>
            <a:pPr marL="0" indent="0">
              <a:buNone/>
            </a:pPr>
            <a:endParaRPr lang="en-US" sz="2400" dirty="0">
              <a:solidFill>
                <a:schemeClr val="tx1"/>
              </a:solidFill>
              <a:ea typeface="Source Sans Pro SemiBold" panose="020B0603030403020204" pitchFamily="34" charset="0"/>
            </a:endParaRPr>
          </a:p>
          <a:p>
            <a:pPr marL="0" indent="0"/>
            <a:r>
              <a:rPr lang="en-US" sz="2400" dirty="0">
                <a:solidFill>
                  <a:schemeClr val="tx1"/>
                </a:solidFill>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795899266"/>
      </p:ext>
    </p:extLst>
  </p:cSld>
  <p:clrMapOvr>
    <a:masterClrMapping/>
  </p:clrMapOvr>
  <p:transition spd="slow" advTm="1000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8988726" cy="4875332"/>
          </a:xfrm>
        </p:spPr>
        <p:txBody>
          <a:bodyPr>
            <a:normAutofit/>
          </a:bodyPr>
          <a:lstStyle/>
          <a:p>
            <a:pPr marL="0" indent="0">
              <a:buNone/>
            </a:pPr>
            <a:r>
              <a:rPr lang="en-US" sz="2400" b="1" dirty="0">
                <a:solidFill>
                  <a:schemeClr val="tx1"/>
                </a:solidFill>
              </a:rPr>
              <a:t>Mary Scott:</a:t>
            </a:r>
            <a:r>
              <a:rPr lang="en-US" sz="2400" dirty="0">
                <a:solidFill>
                  <a:schemeClr val="tx1"/>
                </a:solidFill>
              </a:rPr>
              <a:t>  TEA Student Discipline Program Specialist</a:t>
            </a:r>
          </a:p>
          <a:p>
            <a:pPr marL="0" indent="0">
              <a:buNone/>
            </a:pPr>
            <a:r>
              <a:rPr lang="en-US" sz="2400" b="1" dirty="0">
                <a:solidFill>
                  <a:schemeClr val="tx1"/>
                </a:solidFill>
              </a:rPr>
              <a:t>Contact:</a:t>
            </a:r>
            <a:r>
              <a:rPr lang="en-US" sz="2400" dirty="0">
                <a:solidFill>
                  <a:schemeClr val="tx1"/>
                </a:solidFill>
              </a:rPr>
              <a:t>  </a:t>
            </a:r>
            <a:r>
              <a:rPr lang="en-US" sz="2400" dirty="0">
                <a:solidFill>
                  <a:srgbClr val="0D6CB9"/>
                </a:solidFill>
                <a:hlinkClick r:id="rId3">
                  <a:extLst>
                    <a:ext uri="{A12FA001-AC4F-418D-AE19-62706E023703}">
                      <ahyp:hlinkClr xmlns:ahyp="http://schemas.microsoft.com/office/drawing/2018/hyperlinkcolor" val="tx"/>
                    </a:ext>
                  </a:extLst>
                </a:hlinkClick>
              </a:rPr>
              <a:t>StudentDisciplineSupport@tea.texas.gov</a:t>
            </a:r>
            <a:r>
              <a:rPr lang="en-US" sz="2400" dirty="0">
                <a:solidFill>
                  <a:srgbClr val="0D6CB9"/>
                </a:solidFill>
              </a:rPr>
              <a:t> </a:t>
            </a:r>
          </a:p>
          <a:p>
            <a:pPr marL="0" indent="0">
              <a:buNone/>
            </a:pPr>
            <a:endParaRPr lang="en-US" sz="2400" dirty="0"/>
          </a:p>
          <a:p>
            <a:pPr marL="0" indent="0">
              <a:buNone/>
            </a:pPr>
            <a:r>
              <a:rPr lang="en-US" sz="2400" b="1" dirty="0">
                <a:solidFill>
                  <a:schemeClr val="tx1"/>
                </a:solidFill>
              </a:rPr>
              <a:t>Please take a few minutes to complete this short survey.  </a:t>
            </a:r>
          </a:p>
          <a:p>
            <a:pPr>
              <a:buFont typeface="Arial" panose="020B0604020202020204" pitchFamily="34" charset="0"/>
              <a:buChar char="•"/>
            </a:pPr>
            <a:r>
              <a:rPr lang="en-US" sz="2400" b="0" i="0" u="none" strike="noStrike" dirty="0">
                <a:solidFill>
                  <a:srgbClr val="0D6CB9"/>
                </a:solidFill>
                <a:effectLst/>
                <a:hlinkClick r:id="rId4">
                  <a:extLst>
                    <a:ext uri="{A12FA001-AC4F-418D-AE19-62706E023703}">
                      <ahyp:hlinkClr xmlns:ahyp="http://schemas.microsoft.com/office/drawing/2018/hyperlinkcolor" val="tx"/>
                    </a:ext>
                  </a:extLst>
                </a:hlinkClick>
              </a:rPr>
              <a:t>TEA Student Discipline Presentation Survey</a:t>
            </a:r>
            <a:endParaRPr lang="en-US" sz="2400" b="0" dirty="0">
              <a:solidFill>
                <a:srgbClr val="0D6CB9"/>
              </a:solidFill>
            </a:endParaRPr>
          </a:p>
          <a:p>
            <a:pPr marL="0" indent="0">
              <a:buNone/>
            </a:pPr>
            <a:endParaRPr lang="en-US" sz="2400" dirty="0"/>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chor="ctr">
            <a:normAutofit/>
          </a:bodyPr>
          <a:lstStyle/>
          <a:p>
            <a:r>
              <a:rPr lang="en-US" dirty="0"/>
              <a:t>Q/A and Survey</a:t>
            </a:r>
            <a:endParaRPr lang="en-US" sz="2800" dirty="0"/>
          </a:p>
        </p:txBody>
      </p:sp>
      <p:sp>
        <p:nvSpPr>
          <p:cNvPr id="4" name="AutoShape 2">
            <a:extLst>
              <a:ext uri="{FF2B5EF4-FFF2-40B4-BE49-F238E27FC236}">
                <a16:creationId xmlns:a16="http://schemas.microsoft.com/office/drawing/2014/main" id="{0A2F7609-3A8A-4AD1-85EE-C480484042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descr="Qr code&#10;&#10;Description automatically generated">
            <a:extLst>
              <a:ext uri="{FF2B5EF4-FFF2-40B4-BE49-F238E27FC236}">
                <a16:creationId xmlns:a16="http://schemas.microsoft.com/office/drawing/2014/main" id="{A6012F19-8201-5FC0-52A0-3703798C4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5" y="3933317"/>
            <a:ext cx="2381250" cy="2381250"/>
          </a:xfrm>
          <a:prstGeom prst="rect">
            <a:avLst/>
          </a:prstGeom>
        </p:spPr>
      </p:pic>
    </p:spTree>
    <p:extLst>
      <p:ext uri="{BB962C8B-B14F-4D97-AF65-F5344CB8AC3E}">
        <p14:creationId xmlns:p14="http://schemas.microsoft.com/office/powerpoint/2010/main" val="2093338503"/>
      </p:ext>
    </p:extLst>
  </p:cSld>
  <p:clrMapOvr>
    <a:masterClrMapping/>
  </p:clrMapOvr>
  <p:transition spd="slow"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a:xfrm>
            <a:off x="2347415" y="1495651"/>
            <a:ext cx="8988726" cy="3864914"/>
          </a:xfrm>
        </p:spPr>
        <p:txBody>
          <a:bodyPr/>
          <a:lstStyle/>
          <a:p>
            <a:pPr marL="0" indent="0">
              <a:buNone/>
            </a:pPr>
            <a:r>
              <a:rPr lang="en-US" sz="2400" b="1" dirty="0">
                <a:solidFill>
                  <a:schemeClr val="tx1"/>
                </a:solidFill>
              </a:rPr>
              <a:t>State Requirements: </a:t>
            </a:r>
            <a:r>
              <a:rPr lang="en-US" sz="2400" dirty="0">
                <a:solidFill>
                  <a:srgbClr val="1682C5"/>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§37.001</a:t>
            </a:r>
            <a:r>
              <a:rPr lang="en-US" sz="2400" dirty="0">
                <a:solidFill>
                  <a:srgbClr val="0D6CB9"/>
                </a:solidFill>
                <a:ea typeface="Source Sans Pro SemiBold" panose="020B0603030403020204" pitchFamily="34" charset="0"/>
              </a:rPr>
              <a:t>  </a:t>
            </a:r>
          </a:p>
          <a:p>
            <a:pPr marL="0" indent="0">
              <a:buNone/>
            </a:pPr>
            <a:r>
              <a:rPr lang="en-US" sz="2400" b="1" dirty="0">
                <a:solidFill>
                  <a:schemeClr val="tx1"/>
                </a:solidFill>
                <a:ea typeface="Source Sans Pro SemiBold" panose="020B0603030403020204" pitchFamily="34" charset="0"/>
              </a:rPr>
              <a:t>The student code of conduct must specify and include: </a:t>
            </a:r>
            <a:endParaRPr lang="en-US" sz="2400" dirty="0">
              <a:solidFill>
                <a:schemeClr val="tx1"/>
              </a:solidFill>
              <a:ea typeface="Source Sans Pro SemiBold" panose="020B0603030403020204" pitchFamily="34" charset="0"/>
            </a:endParaRPr>
          </a:p>
          <a:p>
            <a:pPr>
              <a:buFont typeface="Arial" panose="020B0604020202020204" pitchFamily="34" charset="0"/>
              <a:buChar char="•"/>
            </a:pPr>
            <a:r>
              <a:rPr lang="en-US" sz="2400" dirty="0">
                <a:solidFill>
                  <a:schemeClr val="tx1"/>
                </a:solidFill>
                <a:ea typeface="Source Sans Pro SemiBold" panose="020B0603030403020204" pitchFamily="34" charset="0"/>
              </a:rPr>
              <a:t>Circumstances </a:t>
            </a:r>
            <a:r>
              <a:rPr lang="en-US" sz="2400" dirty="0">
                <a:solidFill>
                  <a:schemeClr val="tx1"/>
                </a:solidFill>
              </a:rPr>
              <a:t>in which a student may be removed from a regular classroom setting, campus, DAEP, or vehicle owned or operated by the district;</a:t>
            </a:r>
          </a:p>
          <a:p>
            <a:pPr>
              <a:buFont typeface="Arial" panose="020B0604020202020204" pitchFamily="34" charset="0"/>
              <a:buChar char="•"/>
            </a:pPr>
            <a:r>
              <a:rPr lang="en-US" sz="2400" dirty="0">
                <a:solidFill>
                  <a:schemeClr val="tx1"/>
                </a:solidFill>
              </a:rPr>
              <a:t>Conditions that authorize or require an administrator to assign a </a:t>
            </a:r>
            <a:r>
              <a:rPr lang="en-US" sz="2400" dirty="0">
                <a:solidFill>
                  <a:schemeClr val="tx1"/>
                </a:solidFill>
                <a:ea typeface="Source Sans Pro SemiBold" panose="020B0603030403020204" pitchFamily="34" charset="0"/>
              </a:rPr>
              <a:t>suspension </a:t>
            </a:r>
            <a:r>
              <a:rPr lang="en-US" sz="2400" dirty="0">
                <a:solidFill>
                  <a:schemeClr val="tx1"/>
                </a:solidFill>
              </a:rPr>
              <a:t>(</a:t>
            </a:r>
            <a:r>
              <a:rPr lang="en-US" sz="2400" dirty="0">
                <a:solidFill>
                  <a:schemeClr val="tx1"/>
                </a:solidFill>
                <a:hlinkClick r:id="rId4"/>
              </a:rPr>
              <a:t>TEC, </a:t>
            </a:r>
            <a:r>
              <a:rPr lang="en-US" sz="2400" dirty="0">
                <a:solidFill>
                  <a:schemeClr val="tx1"/>
                </a:solidFill>
                <a:ea typeface="Source Sans Pro SemiBold" panose="020B0603030403020204" pitchFamily="34" charset="0"/>
                <a:hlinkClick r:id="rId4"/>
              </a:rPr>
              <a:t>§37.005</a:t>
            </a:r>
            <a:r>
              <a:rPr lang="en-US" sz="2400" dirty="0">
                <a:solidFill>
                  <a:schemeClr val="tx1"/>
                </a:solidFill>
                <a:ea typeface="Source Sans Pro SemiBold" panose="020B0603030403020204" pitchFamily="34" charset="0"/>
              </a:rPr>
              <a:t>), </a:t>
            </a:r>
            <a:r>
              <a:rPr lang="en-US" sz="2400" dirty="0">
                <a:solidFill>
                  <a:schemeClr val="tx1"/>
                </a:solidFill>
              </a:rPr>
              <a:t>DAEP placement (</a:t>
            </a:r>
            <a:r>
              <a:rPr lang="en-US" sz="2400" dirty="0">
                <a:solidFill>
                  <a:schemeClr val="tx1"/>
                </a:solidFill>
                <a:hlinkClick r:id="rId5"/>
              </a:rPr>
              <a:t>TEC, </a:t>
            </a:r>
            <a:r>
              <a:rPr lang="en-US" sz="2400" dirty="0">
                <a:solidFill>
                  <a:schemeClr val="tx1"/>
                </a:solidFill>
                <a:ea typeface="Source Sans Pro SemiBold" panose="020B0603030403020204" pitchFamily="34" charset="0"/>
                <a:hlinkClick r:id="rId5"/>
              </a:rPr>
              <a:t>§37.006</a:t>
            </a:r>
            <a:r>
              <a:rPr lang="en-US" sz="2400" dirty="0">
                <a:solidFill>
                  <a:schemeClr val="tx1"/>
                </a:solidFill>
                <a:ea typeface="Source Sans Pro SemiBold" panose="020B0603030403020204" pitchFamily="34" charset="0"/>
              </a:rPr>
              <a:t>), or an expulsion </a:t>
            </a:r>
            <a:r>
              <a:rPr lang="en-US" sz="2400" dirty="0">
                <a:solidFill>
                  <a:schemeClr val="tx1"/>
                </a:solidFill>
              </a:rPr>
              <a:t>(</a:t>
            </a:r>
            <a:r>
              <a:rPr lang="en-US" sz="2400" dirty="0">
                <a:solidFill>
                  <a:schemeClr val="tx1"/>
                </a:solidFill>
                <a:ea typeface="Source Sans Pro SemiBold" panose="020B0603030403020204" pitchFamily="34" charset="0"/>
                <a:hlinkClick r:id="rId6"/>
              </a:rPr>
              <a:t>TEC, §37.007</a:t>
            </a:r>
            <a:r>
              <a:rPr lang="en-US" sz="2400" dirty="0">
                <a:solidFill>
                  <a:schemeClr val="tx1"/>
                </a:solidFill>
                <a:ea typeface="Source Sans Pro SemiBold" panose="020B0603030403020204" pitchFamily="34" charset="0"/>
              </a:rPr>
              <a:t>); </a:t>
            </a:r>
          </a:p>
          <a:p>
            <a:pPr>
              <a:buFont typeface="Arial" panose="020B0604020202020204" pitchFamily="34" charset="0"/>
              <a:buChar char="•"/>
            </a:pPr>
            <a:r>
              <a:rPr lang="en-US" dirty="0">
                <a:solidFill>
                  <a:schemeClr val="tx1"/>
                </a:solidFill>
                <a:ea typeface="Source Sans Pro SemiBold" panose="020B0603030403020204" pitchFamily="34" charset="0"/>
              </a:rPr>
              <a:t>G</a:t>
            </a:r>
            <a:r>
              <a:rPr lang="en-US" sz="2400" dirty="0">
                <a:solidFill>
                  <a:schemeClr val="tx1"/>
                </a:solidFill>
              </a:rPr>
              <a:t>uidelines for setting the length of term for a suspension, DAEP placement, or expulsion.</a:t>
            </a:r>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Student Code of Conduct</a:t>
            </a:r>
          </a:p>
        </p:txBody>
      </p:sp>
    </p:spTree>
    <p:extLst>
      <p:ext uri="{BB962C8B-B14F-4D97-AF65-F5344CB8AC3E}">
        <p14:creationId xmlns:p14="http://schemas.microsoft.com/office/powerpoint/2010/main" val="2279010489"/>
      </p:ext>
    </p:extLst>
  </p:cSld>
  <p:clrMapOvr>
    <a:masterClrMapping/>
  </p:clrMapOvr>
  <p:transition spd="slow"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a:xfrm>
            <a:off x="2347415" y="1495650"/>
            <a:ext cx="9296504" cy="4997429"/>
          </a:xfrm>
        </p:spPr>
        <p:txBody>
          <a:bodyPr/>
          <a:lstStyle/>
          <a:p>
            <a:pPr marL="0" indent="0">
              <a:buNone/>
            </a:pPr>
            <a:r>
              <a:rPr lang="en-US" sz="2400" dirty="0">
                <a:solidFill>
                  <a:schemeClr val="tx1"/>
                </a:solidFill>
              </a:rPr>
              <a:t>State Requirements (continued)</a:t>
            </a:r>
            <a:r>
              <a:rPr lang="en-US" sz="2400" i="1" dirty="0">
                <a:solidFill>
                  <a:schemeClr val="tx1"/>
                </a:solidFill>
              </a:rPr>
              <a:t>:</a:t>
            </a:r>
          </a:p>
          <a:p>
            <a:pPr>
              <a:buFont typeface="Arial" panose="020B0604020202020204" pitchFamily="34" charset="0"/>
              <a:buChar char="•"/>
            </a:pPr>
            <a:r>
              <a:rPr lang="en-US" dirty="0">
                <a:solidFill>
                  <a:schemeClr val="tx1"/>
                </a:solidFill>
                <a:ea typeface="Source Sans Pro SemiBold" panose="020B0603030403020204" pitchFamily="34" charset="0"/>
              </a:rPr>
              <a:t>The following six items will be considered when deciding on a discipline action for any student:</a:t>
            </a:r>
          </a:p>
          <a:p>
            <a:pPr marL="457200" indent="-457200">
              <a:buFont typeface="+mj-lt"/>
              <a:buAutoNum type="arabicPeriod"/>
            </a:pPr>
            <a:r>
              <a:rPr lang="en-US" sz="2400" dirty="0">
                <a:solidFill>
                  <a:schemeClr val="tx1"/>
                </a:solidFill>
              </a:rPr>
              <a:t>Was the student’s behavior committed in </a:t>
            </a:r>
            <a:r>
              <a:rPr lang="en-US" sz="2400" dirty="0">
                <a:solidFill>
                  <a:schemeClr val="tx1"/>
                </a:solidFill>
                <a:highlight>
                  <a:srgbClr val="F16038"/>
                </a:highlight>
              </a:rPr>
              <a:t>self-defense</a:t>
            </a:r>
            <a:r>
              <a:rPr lang="en-US" sz="2400" dirty="0">
                <a:solidFill>
                  <a:schemeClr val="tx1"/>
                </a:solidFill>
              </a:rPr>
              <a:t>? </a:t>
            </a:r>
          </a:p>
          <a:p>
            <a:pPr marL="457200" indent="-457200">
              <a:buFont typeface="+mj-lt"/>
              <a:buAutoNum type="arabicPeriod"/>
            </a:pPr>
            <a:r>
              <a:rPr lang="en-US" sz="2400" dirty="0">
                <a:solidFill>
                  <a:schemeClr val="tx1"/>
                </a:solidFill>
              </a:rPr>
              <a:t>Was there a </a:t>
            </a:r>
            <a:r>
              <a:rPr lang="en-US" sz="2400" dirty="0">
                <a:solidFill>
                  <a:schemeClr val="tx1"/>
                </a:solidFill>
                <a:highlight>
                  <a:srgbClr val="F16038"/>
                </a:highlight>
              </a:rPr>
              <a:t>clear intent or lack of intent</a:t>
            </a:r>
            <a:r>
              <a:rPr lang="en-US" sz="2400" dirty="0">
                <a:solidFill>
                  <a:schemeClr val="tx1"/>
                </a:solidFill>
              </a:rPr>
              <a:t> at the time of the student’s behavior?</a:t>
            </a:r>
          </a:p>
          <a:p>
            <a:pPr marL="457200" indent="-457200">
              <a:buFont typeface="+mj-lt"/>
              <a:buAutoNum type="arabicPeriod"/>
            </a:pPr>
            <a:r>
              <a:rPr lang="en-US" sz="2400" dirty="0">
                <a:solidFill>
                  <a:schemeClr val="tx1"/>
                </a:solidFill>
              </a:rPr>
              <a:t>What is the student’s </a:t>
            </a:r>
            <a:r>
              <a:rPr lang="en-US" sz="2400" dirty="0">
                <a:solidFill>
                  <a:schemeClr val="tx1"/>
                </a:solidFill>
                <a:highlight>
                  <a:srgbClr val="F16038"/>
                </a:highlight>
              </a:rPr>
              <a:t>disciplinary history</a:t>
            </a:r>
            <a:r>
              <a:rPr lang="en-US" sz="2400" dirty="0">
                <a:solidFill>
                  <a:schemeClr val="tx1"/>
                </a:solidFill>
              </a:rPr>
              <a:t>?</a:t>
            </a:r>
          </a:p>
          <a:p>
            <a:pPr marL="457200" indent="-457200">
              <a:buFont typeface="+mj-lt"/>
              <a:buAutoNum type="arabicPeriod"/>
            </a:pPr>
            <a:r>
              <a:rPr lang="en-US" sz="2400" dirty="0">
                <a:solidFill>
                  <a:schemeClr val="tx1"/>
                </a:solidFill>
              </a:rPr>
              <a:t>Does the student have an </a:t>
            </a:r>
            <a:r>
              <a:rPr lang="en-US" sz="2400" dirty="0">
                <a:solidFill>
                  <a:schemeClr val="tx1"/>
                </a:solidFill>
                <a:highlight>
                  <a:srgbClr val="F16038"/>
                </a:highlight>
              </a:rPr>
              <a:t>identified disability</a:t>
            </a:r>
            <a:r>
              <a:rPr lang="en-US" sz="2400" dirty="0">
                <a:solidFill>
                  <a:schemeClr val="tx1"/>
                </a:solidFill>
              </a:rPr>
              <a:t> that would substantially impair the student’s capacity to appreciate the wrongfulness of the student’s conduct? </a:t>
            </a:r>
          </a:p>
          <a:p>
            <a:pPr marL="0" indent="0"/>
            <a:r>
              <a:rPr lang="en-US" sz="2400" b="1" dirty="0">
                <a:solidFill>
                  <a:schemeClr val="tx1"/>
                </a:solidFill>
              </a:rPr>
              <a:t>Best Practice:  </a:t>
            </a:r>
            <a:r>
              <a:rPr lang="en-US" sz="2400" dirty="0">
                <a:solidFill>
                  <a:schemeClr val="tx1"/>
                </a:solidFill>
              </a:rPr>
              <a:t>Outline</a:t>
            </a:r>
            <a:r>
              <a:rPr lang="en-US" sz="2400" b="1" dirty="0">
                <a:solidFill>
                  <a:schemeClr val="tx1"/>
                </a:solidFill>
              </a:rPr>
              <a:t> </a:t>
            </a:r>
            <a:r>
              <a:rPr lang="en-US" sz="2400" dirty="0">
                <a:solidFill>
                  <a:schemeClr val="tx1"/>
                </a:solidFill>
              </a:rPr>
              <a:t>due process procedures, including procedures for disciplining students with disabilities, in the student code of conduct</a:t>
            </a:r>
            <a:endParaRPr lang="en-US" sz="2400" b="1" dirty="0">
              <a:solidFill>
                <a:schemeClr val="tx1"/>
              </a:solidFill>
            </a:endParaRPr>
          </a:p>
          <a:p>
            <a:pPr marL="0" indent="0"/>
            <a:endParaRPr lang="en-US" sz="2400" dirty="0">
              <a:solidFill>
                <a:schemeClr val="tx1"/>
              </a:solidFill>
            </a:endParaRPr>
          </a:p>
          <a:p>
            <a:pPr marL="0" indent="0"/>
            <a:endParaRPr lang="en-US" sz="2400" dirty="0"/>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Student Code of Conduct</a:t>
            </a:r>
          </a:p>
        </p:txBody>
      </p:sp>
    </p:spTree>
    <p:extLst>
      <p:ext uri="{BB962C8B-B14F-4D97-AF65-F5344CB8AC3E}">
        <p14:creationId xmlns:p14="http://schemas.microsoft.com/office/powerpoint/2010/main" val="2275961878"/>
      </p:ext>
    </p:extLst>
  </p:cSld>
  <p:clrMapOvr>
    <a:masterClrMapping/>
  </p:clrMapOvr>
  <p:transition spd="slow"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p:txBody>
          <a:bodyPr/>
          <a:lstStyle/>
          <a:p>
            <a:pPr marL="0" indent="0">
              <a:buNone/>
            </a:pPr>
            <a:r>
              <a:rPr lang="en-US" sz="2400" dirty="0">
                <a:solidFill>
                  <a:schemeClr val="tx1"/>
                </a:solidFill>
              </a:rPr>
              <a:t>State Requirements (continued):</a:t>
            </a:r>
          </a:p>
          <a:p>
            <a:pPr marL="457200" indent="-457200">
              <a:buFont typeface="+mj-lt"/>
              <a:buAutoNum type="arabicPeriod" startAt="5"/>
            </a:pPr>
            <a:r>
              <a:rPr lang="en-US" sz="2400" dirty="0">
                <a:solidFill>
                  <a:schemeClr val="tx1"/>
                </a:solidFill>
              </a:rPr>
              <a:t>Is the student in the conservatorship of the Department of Family and Protective Services? (</a:t>
            </a:r>
            <a:r>
              <a:rPr lang="en-US" sz="2400" dirty="0">
                <a:solidFill>
                  <a:schemeClr val="tx1"/>
                </a:solidFill>
                <a:highlight>
                  <a:srgbClr val="F16038"/>
                </a:highlight>
              </a:rPr>
              <a:t>Foster-Care Student</a:t>
            </a:r>
            <a:r>
              <a:rPr lang="en-US" sz="2400" dirty="0">
                <a:solidFill>
                  <a:schemeClr val="tx1"/>
                </a:solidFill>
              </a:rPr>
              <a:t>)</a:t>
            </a:r>
          </a:p>
          <a:p>
            <a:pPr marL="457200" indent="-457200">
              <a:buFont typeface="+mj-lt"/>
              <a:buAutoNum type="arabicPeriod" startAt="5"/>
            </a:pPr>
            <a:r>
              <a:rPr lang="en-US" sz="2400" dirty="0">
                <a:solidFill>
                  <a:schemeClr val="tx1"/>
                </a:solidFill>
              </a:rPr>
              <a:t>Is the student’s status “</a:t>
            </a:r>
            <a:r>
              <a:rPr lang="en-US" sz="2400" dirty="0">
                <a:solidFill>
                  <a:schemeClr val="tx1"/>
                </a:solidFill>
                <a:highlight>
                  <a:srgbClr val="F16038"/>
                </a:highlight>
              </a:rPr>
              <a:t>homeless</a:t>
            </a:r>
            <a:r>
              <a:rPr lang="en-US" sz="2400" dirty="0">
                <a:solidFill>
                  <a:schemeClr val="tx1"/>
                </a:solidFill>
              </a:rPr>
              <a:t>”? (The definition of “homeless children and youths” is found in </a:t>
            </a:r>
            <a:r>
              <a:rPr lang="en-US" sz="2400" dirty="0">
                <a:solidFill>
                  <a:schemeClr val="tx1"/>
                </a:solidFill>
                <a:hlinkClick r:id="rId3"/>
              </a:rPr>
              <a:t>42 U.S.C. </a:t>
            </a:r>
            <a:r>
              <a:rPr lang="en-US" sz="2400" dirty="0">
                <a:solidFill>
                  <a:schemeClr val="tx1"/>
                </a:solidFill>
                <a:ea typeface="Source Sans Pro SemiBold" panose="020B0603030403020204" pitchFamily="34" charset="0"/>
                <a:hlinkClick r:id="rId3"/>
              </a:rPr>
              <a:t>§11434a</a:t>
            </a:r>
            <a:r>
              <a:rPr lang="en-US" sz="2400" dirty="0">
                <a:solidFill>
                  <a:schemeClr val="tx1"/>
                </a:solidFill>
                <a:ea typeface="Source Sans Pro SemiBold" panose="020B0603030403020204" pitchFamily="34" charset="0"/>
              </a:rPr>
              <a:t>, McKinney Vento Act.  See Texas Student Data System (TSDS) data element </a:t>
            </a:r>
            <a:r>
              <a:rPr lang="en-US" sz="2400" dirty="0">
                <a:solidFill>
                  <a:schemeClr val="tx1"/>
                </a:solidFill>
                <a:ea typeface="Source Sans Pro SemiBold" panose="020B0603030403020204" pitchFamily="34" charset="0"/>
                <a:hlinkClick r:id="rId4"/>
              </a:rPr>
              <a:t>E1082</a:t>
            </a:r>
            <a:r>
              <a:rPr lang="en-US" sz="2400" dirty="0">
                <a:solidFill>
                  <a:schemeClr val="tx1"/>
                </a:solidFill>
                <a:ea typeface="Source Sans Pro SemiBold" panose="020B0603030403020204" pitchFamily="34" charset="0"/>
              </a:rPr>
              <a:t> Homeless Status Code.)</a:t>
            </a:r>
            <a:endParaRPr lang="en-US" sz="2400" dirty="0">
              <a:solidFill>
                <a:schemeClr val="tx1"/>
              </a:solidFill>
            </a:endParaRPr>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Student Code of Conduct</a:t>
            </a:r>
          </a:p>
        </p:txBody>
      </p:sp>
    </p:spTree>
    <p:extLst>
      <p:ext uri="{BB962C8B-B14F-4D97-AF65-F5344CB8AC3E}">
        <p14:creationId xmlns:p14="http://schemas.microsoft.com/office/powerpoint/2010/main" val="2514179532"/>
      </p:ext>
    </p:extLst>
  </p:cSld>
  <p:clrMapOvr>
    <a:masterClrMapping/>
  </p:clrMapOvr>
  <p:transition spd="slow"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a:xfrm>
            <a:off x="2347415" y="1495651"/>
            <a:ext cx="8988726" cy="4544422"/>
          </a:xfrm>
        </p:spPr>
        <p:txBody>
          <a:bodyPr/>
          <a:lstStyle/>
          <a:p>
            <a:pPr marL="0" indent="0">
              <a:buNone/>
            </a:pPr>
            <a:r>
              <a:rPr lang="en-US" sz="2400" dirty="0">
                <a:solidFill>
                  <a:schemeClr val="tx1"/>
                </a:solidFill>
              </a:rPr>
              <a:t>State Requirements (continued):</a:t>
            </a:r>
          </a:p>
          <a:p>
            <a:pPr>
              <a:buFont typeface="Arial" panose="020B0604020202020204" pitchFamily="34" charset="0"/>
              <a:buChar char="•"/>
            </a:pPr>
            <a:r>
              <a:rPr lang="en-US" sz="2400" dirty="0">
                <a:solidFill>
                  <a:schemeClr val="tx1"/>
                </a:solidFill>
                <a:ea typeface="Source Sans Pro SemiBold" panose="020B0603030403020204" pitchFamily="34" charset="0"/>
              </a:rPr>
              <a:t>Appropriate grade-level methods, including options, for managing students, disciplining students, and preventing and intervening in student discipline problems;</a:t>
            </a:r>
          </a:p>
          <a:p>
            <a:pPr>
              <a:buFont typeface="Arial" panose="020B0604020202020204" pitchFamily="34" charset="0"/>
              <a:buChar char="•"/>
            </a:pPr>
            <a:r>
              <a:rPr lang="en-US" sz="2400" dirty="0">
                <a:solidFill>
                  <a:schemeClr val="tx1"/>
                </a:solidFill>
                <a:ea typeface="Source Sans Pro SemiBold" panose="020B0603030403020204" pitchFamily="34" charset="0"/>
              </a:rPr>
              <a:t>Prohibition of bullying, cyberbullying, and making hit lists, along with the requirements for enforcing these prohibited behaviors;</a:t>
            </a:r>
            <a:endParaRPr lang="en-US" sz="2400" dirty="0">
              <a:solidFill>
                <a:schemeClr val="tx1"/>
              </a:solidFill>
            </a:endParaRPr>
          </a:p>
          <a:p>
            <a:pPr>
              <a:buFont typeface="Arial" panose="020B0604020202020204" pitchFamily="34" charset="0"/>
              <a:buChar char="•"/>
            </a:pPr>
            <a:r>
              <a:rPr lang="en-US" sz="2400" dirty="0">
                <a:solidFill>
                  <a:schemeClr val="tx1"/>
                </a:solidFill>
              </a:rPr>
              <a:t>Procedures for notification to a student’s parent/guardian of a violation of the student code of conduct that results in a suspension, a DAEP placement, or an expulsion; and</a:t>
            </a:r>
          </a:p>
          <a:p>
            <a:pPr>
              <a:buFont typeface="Arial" panose="020B0604020202020204" pitchFamily="34" charset="0"/>
              <a:buChar char="•"/>
            </a:pPr>
            <a:r>
              <a:rPr lang="en-US" sz="2400" dirty="0">
                <a:solidFill>
                  <a:schemeClr val="tx1"/>
                </a:solidFill>
              </a:rPr>
              <a:t>Stipulations for refusal of entry or ejection from district property for people who are considered non-students and the appeal process under </a:t>
            </a:r>
            <a:r>
              <a:rPr lang="en-US" sz="2400" dirty="0">
                <a:solidFill>
                  <a:schemeClr val="tx1"/>
                </a:solidFill>
                <a:hlinkClick r:id="rId3"/>
              </a:rPr>
              <a:t>TEC, </a:t>
            </a:r>
            <a:r>
              <a:rPr lang="en-US" sz="2400" dirty="0">
                <a:solidFill>
                  <a:schemeClr val="tx1"/>
                </a:solidFill>
                <a:ea typeface="Source Sans Pro SemiBold" panose="020B0603030403020204" pitchFamily="34" charset="0"/>
                <a:hlinkClick r:id="rId3"/>
              </a:rPr>
              <a:t>§37.105(h)</a:t>
            </a:r>
            <a:r>
              <a:rPr lang="en-US" sz="2400" dirty="0">
                <a:solidFill>
                  <a:schemeClr val="tx1"/>
                </a:solidFill>
                <a:ea typeface="Source Sans Pro SemiBold" panose="020B0603030403020204" pitchFamily="34" charset="0"/>
              </a:rPr>
              <a:t>.</a:t>
            </a:r>
          </a:p>
          <a:p>
            <a:pPr marL="0" indent="0">
              <a:buNone/>
            </a:pPr>
            <a:endParaRPr lang="en-US" sz="2400" dirty="0"/>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Student Code of Conduct</a:t>
            </a:r>
          </a:p>
        </p:txBody>
      </p:sp>
    </p:spTree>
    <p:extLst>
      <p:ext uri="{BB962C8B-B14F-4D97-AF65-F5344CB8AC3E}">
        <p14:creationId xmlns:p14="http://schemas.microsoft.com/office/powerpoint/2010/main" val="3572928294"/>
      </p:ext>
    </p:extLst>
  </p:cSld>
  <p:clrMapOvr>
    <a:masterClrMapping/>
  </p:clrMapOvr>
  <p:transition spd="slow" advTm="1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lgn="ctr"/>
            <a:r>
              <a:rPr lang="en-US" sz="2400" b="1" dirty="0">
                <a:solidFill>
                  <a:schemeClr val="accent1"/>
                </a:solidFill>
                <a:ea typeface="Source Sans Pro SemiBold" panose="020B0603030403020204" pitchFamily="34" charset="0"/>
              </a:rPr>
              <a:t>What Disciplinary </a:t>
            </a:r>
            <a:r>
              <a:rPr lang="en-US" b="1" dirty="0">
                <a:solidFill>
                  <a:schemeClr val="accent1"/>
                </a:solidFill>
                <a:ea typeface="Source Sans Pro SemiBold" panose="020B0603030403020204" pitchFamily="34" charset="0"/>
              </a:rPr>
              <a:t>A</a:t>
            </a:r>
            <a:r>
              <a:rPr lang="en-US" sz="2400" b="1" dirty="0">
                <a:solidFill>
                  <a:schemeClr val="accent1"/>
                </a:solidFill>
                <a:ea typeface="Source Sans Pro SemiBold" panose="020B0603030403020204" pitchFamily="34" charset="0"/>
              </a:rPr>
              <a:t>ctions</a:t>
            </a:r>
            <a:r>
              <a:rPr lang="en-US" b="1" dirty="0">
                <a:solidFill>
                  <a:schemeClr val="accent1"/>
                </a:solidFill>
                <a:ea typeface="Source Sans Pro SemiBold" panose="020B0603030403020204" pitchFamily="34" charset="0"/>
              </a:rPr>
              <a:t> Do We Report to TEA?</a:t>
            </a:r>
          </a:p>
          <a:p>
            <a:pPr marL="0" indent="0" algn="ctr"/>
            <a:endParaRPr lang="en-US" sz="2400" b="1"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Student Code of Conduct</a:t>
            </a:r>
          </a:p>
        </p:txBody>
      </p:sp>
      <p:graphicFrame>
        <p:nvGraphicFramePr>
          <p:cNvPr id="5" name="Table 5">
            <a:extLst>
              <a:ext uri="{FF2B5EF4-FFF2-40B4-BE49-F238E27FC236}">
                <a16:creationId xmlns:a16="http://schemas.microsoft.com/office/drawing/2014/main" id="{79342574-3F04-72C5-5711-8D2E2271504C}"/>
              </a:ext>
            </a:extLst>
          </p:cNvPr>
          <p:cNvGraphicFramePr>
            <a:graphicFrameLocks noGrp="1"/>
          </p:cNvGraphicFramePr>
          <p:nvPr>
            <p:extLst>
              <p:ext uri="{D42A27DB-BD31-4B8C-83A1-F6EECF244321}">
                <p14:modId xmlns:p14="http://schemas.microsoft.com/office/powerpoint/2010/main" val="1821475791"/>
              </p:ext>
            </p:extLst>
          </p:nvPr>
        </p:nvGraphicFramePr>
        <p:xfrm>
          <a:off x="2777778" y="2239862"/>
          <a:ext cx="8128000" cy="3122488"/>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3361793723"/>
                    </a:ext>
                  </a:extLst>
                </a:gridCol>
                <a:gridCol w="4064000">
                  <a:extLst>
                    <a:ext uri="{9D8B030D-6E8A-4147-A177-3AD203B41FA5}">
                      <a16:colId xmlns:a16="http://schemas.microsoft.com/office/drawing/2014/main" val="1603540045"/>
                    </a:ext>
                  </a:extLst>
                </a:gridCol>
              </a:tblGrid>
              <a:tr h="451370">
                <a:tc>
                  <a:txBody>
                    <a:bodyPr/>
                    <a:lstStyle/>
                    <a:p>
                      <a:pPr algn="ctr"/>
                      <a:r>
                        <a:rPr lang="en-US" dirty="0">
                          <a:solidFill>
                            <a:schemeClr val="tx1"/>
                          </a:solidFill>
                        </a:rPr>
                        <a:t>Non-Reportable Disciplinary Actions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dirty="0">
                          <a:solidFill>
                            <a:schemeClr val="tx1"/>
                          </a:solidFill>
                        </a:rPr>
                        <a:t>TEA Reportable Disciplinary Actions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313677563"/>
                  </a:ext>
                </a:extLst>
              </a:tr>
              <a:tr h="779076">
                <a:tc>
                  <a:txBody>
                    <a:bodyPr/>
                    <a:lstStyle/>
                    <a:p>
                      <a:r>
                        <a:rPr lang="en-US" dirty="0"/>
                        <a:t>Relocation/Reassignment to Another </a:t>
                      </a:r>
                      <a:r>
                        <a:rPr lang="en-US" b="0" dirty="0"/>
                        <a:t>Appropriate</a:t>
                      </a:r>
                      <a:r>
                        <a:rPr lang="en-US" dirty="0"/>
                        <a:t> Classroom</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r>
                        <a:rPr lang="en-US" dirty="0"/>
                        <a:t>All Suspensions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231294885"/>
                  </a:ext>
                </a:extLst>
              </a:tr>
              <a:tr h="779076">
                <a:tc>
                  <a:txBody>
                    <a:bodyPr/>
                    <a:lstStyle/>
                    <a:p>
                      <a:r>
                        <a:rPr lang="en-US" dirty="0"/>
                        <a:t>Timeout Periods in Classrooms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dirty="0"/>
                        <a:t>DAEP Placements (discretionary, mandatory)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419164652"/>
                  </a:ext>
                </a:extLst>
              </a:tr>
              <a:tr h="1112966">
                <a:tc>
                  <a:txBody>
                    <a:bodyPr/>
                    <a:lstStyle/>
                    <a:p>
                      <a:r>
                        <a:rPr lang="en-US" dirty="0"/>
                        <a:t>Detentions (before school, lunch, recess, after 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r>
                        <a:rPr lang="en-US" dirty="0"/>
                        <a:t>All Expulsions (discretionary, mandatory, without educational placement, DAEP, JJAEP)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9361166"/>
                  </a:ext>
                </a:extLst>
              </a:tr>
            </a:tbl>
          </a:graphicData>
        </a:graphic>
      </p:graphicFrame>
    </p:spTree>
    <p:extLst>
      <p:ext uri="{BB962C8B-B14F-4D97-AF65-F5344CB8AC3E}">
        <p14:creationId xmlns:p14="http://schemas.microsoft.com/office/powerpoint/2010/main" val="520990077"/>
      </p:ext>
    </p:extLst>
  </p:cSld>
  <p:clrMapOvr>
    <a:masterClrMapping/>
  </p:clrMapOvr>
  <p:transition spd="slow"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ea typeface="Source Sans Pro SemiBold" panose="020B0603030403020204" pitchFamily="34" charset="0"/>
              </a:rPr>
              <a:t>Suspensions Under </a:t>
            </a:r>
            <a:r>
              <a:rPr lang="en-US" sz="2400" dirty="0">
                <a:solidFill>
                  <a:schemeClr val="tx1"/>
                </a:solidFill>
                <a:ea typeface="Source Sans Pro SemiBold" panose="020B0603030403020204" pitchFamily="34" charset="0"/>
                <a:hlinkClick r:id="rId3"/>
              </a:rPr>
              <a:t>TEC, §37.005</a:t>
            </a:r>
            <a:r>
              <a:rPr lang="en-US" sz="2400" b="1" dirty="0">
                <a:solidFill>
                  <a:schemeClr val="tx1"/>
                </a:solidFill>
                <a:ea typeface="Source Sans Pro SemiBold" panose="020B0603030403020204" pitchFamily="34" charset="0"/>
              </a:rPr>
              <a:t>:</a:t>
            </a:r>
          </a:p>
          <a:p>
            <a:pPr>
              <a:buFont typeface="Arial" panose="020B0604020202020204" pitchFamily="34" charset="0"/>
              <a:buChar char="•"/>
            </a:pPr>
            <a:r>
              <a:rPr lang="en-US" sz="2400" dirty="0">
                <a:solidFill>
                  <a:schemeClr val="tx1"/>
                </a:solidFill>
                <a:ea typeface="Source Sans Pro SemiBold" panose="020B0603030403020204" pitchFamily="34" charset="0"/>
              </a:rPr>
              <a:t>ISS (placement on campus – counted present in attendance);</a:t>
            </a:r>
          </a:p>
          <a:p>
            <a:pPr>
              <a:buFont typeface="Arial" panose="020B0604020202020204" pitchFamily="34" charset="0"/>
              <a:buChar char="•"/>
            </a:pPr>
            <a:r>
              <a:rPr lang="en-US" dirty="0">
                <a:solidFill>
                  <a:schemeClr val="tx1"/>
                </a:solidFill>
                <a:ea typeface="Source Sans Pro SemiBold" panose="020B0603030403020204" pitchFamily="34" charset="0"/>
              </a:rPr>
              <a:t>Out-of-School Suspension (OSS) (</a:t>
            </a:r>
            <a:r>
              <a:rPr lang="en-US" sz="2400" dirty="0">
                <a:solidFill>
                  <a:schemeClr val="tx1"/>
                </a:solidFill>
                <a:ea typeface="Source Sans Pro SemiBold" panose="020B0603030403020204" pitchFamily="34" charset="0"/>
              </a:rPr>
              <a:t>not in school – counted absent not in attendance);</a:t>
            </a:r>
          </a:p>
          <a:p>
            <a:pPr>
              <a:buFont typeface="Arial" panose="020B0604020202020204" pitchFamily="34" charset="0"/>
              <a:buChar char="•"/>
            </a:pPr>
            <a:r>
              <a:rPr lang="en-US" sz="2400" dirty="0">
                <a:solidFill>
                  <a:schemeClr val="tx1"/>
                </a:solidFill>
                <a:ea typeface="Source Sans Pro SemiBold" panose="020B0603030403020204" pitchFamily="34" charset="0"/>
              </a:rPr>
              <a:t>Temporary assignment while scheduling a DAEP placement or expulsion;</a:t>
            </a:r>
          </a:p>
          <a:p>
            <a:pPr>
              <a:buFont typeface="Arial" panose="020B0604020202020204" pitchFamily="34" charset="0"/>
              <a:buChar char="•"/>
            </a:pPr>
            <a:r>
              <a:rPr lang="en-US" sz="2400" dirty="0">
                <a:solidFill>
                  <a:schemeClr val="tx1"/>
                </a:solidFill>
                <a:ea typeface="Source Sans Pro SemiBold" panose="020B0603030403020204" pitchFamily="34" charset="0"/>
              </a:rPr>
              <a:t>Opportunity to complete course work missed because of the suspension (includes at least one option for receiving the course work that does not require the use of the internet); and</a:t>
            </a:r>
          </a:p>
          <a:p>
            <a:pPr>
              <a:buFont typeface="Arial" panose="020B0604020202020204" pitchFamily="34" charset="0"/>
              <a:buChar char="•"/>
            </a:pPr>
            <a:r>
              <a:rPr lang="en-US" sz="2400" b="1" dirty="0">
                <a:solidFill>
                  <a:schemeClr val="tx1"/>
                </a:solidFill>
                <a:ea typeface="Source Sans Pro SemiBold" panose="020B0603030403020204" pitchFamily="34" charset="0"/>
              </a:rPr>
              <a:t>Must</a:t>
            </a:r>
            <a:r>
              <a:rPr lang="en-US" sz="2400" dirty="0">
                <a:solidFill>
                  <a:schemeClr val="tx1"/>
                </a:solidFill>
                <a:ea typeface="Source Sans Pro SemiBold" panose="020B0603030403020204" pitchFamily="34" charset="0"/>
              </a:rPr>
              <a:t> not exceed three days</a:t>
            </a:r>
            <a:r>
              <a:rPr lang="en-US" dirty="0">
                <a:solidFill>
                  <a:schemeClr val="tx1"/>
                </a:solidFill>
                <a:ea typeface="Source Sans Pro SemiBold" panose="020B0603030403020204" pitchFamily="34" charset="0"/>
              </a:rPr>
              <a:t> (</a:t>
            </a:r>
            <a:r>
              <a:rPr lang="en-US" dirty="0">
                <a:solidFill>
                  <a:schemeClr val="tx1"/>
                </a:solidFill>
                <a:highlight>
                  <a:srgbClr val="F16038"/>
                </a:highlight>
                <a:ea typeface="Source Sans Pro SemiBold" panose="020B0603030403020204" pitchFamily="34" charset="0"/>
              </a:rPr>
              <a:t>includes ISS and OSS</a:t>
            </a:r>
            <a:r>
              <a:rPr lang="en-US" dirty="0">
                <a:solidFill>
                  <a:schemeClr val="tx1"/>
                </a:solidFill>
                <a:ea typeface="Source Sans Pro SemiBold" panose="020B0603030403020204" pitchFamily="34" charset="0"/>
              </a:rPr>
              <a:t>) (</a:t>
            </a:r>
            <a:r>
              <a:rPr lang="en-US"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§37.005(b)</a:t>
            </a:r>
            <a:r>
              <a:rPr lang="en-US" sz="2400" dirty="0">
                <a:solidFill>
                  <a:schemeClr val="tx1"/>
                </a:solidFill>
                <a:ea typeface="Source Sans Pro SemiBold" panose="020B0603030403020204" pitchFamily="34" charset="0"/>
              </a:rPr>
              <a:t>)</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Student Code of Conduct</a:t>
            </a:r>
          </a:p>
        </p:txBody>
      </p:sp>
    </p:spTree>
    <p:extLst>
      <p:ext uri="{BB962C8B-B14F-4D97-AF65-F5344CB8AC3E}">
        <p14:creationId xmlns:p14="http://schemas.microsoft.com/office/powerpoint/2010/main" val="2754349305"/>
      </p:ext>
    </p:extLst>
  </p:cSld>
  <p:clrMapOvr>
    <a:masterClrMapping/>
  </p:clrMapOvr>
  <p:transition spd="slow"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dirty="0">
                <a:solidFill>
                  <a:schemeClr val="tx1"/>
                </a:solidFill>
                <a:ea typeface="Source Sans Pro SemiBold" panose="020B0603030403020204" pitchFamily="34" charset="0"/>
              </a:rPr>
              <a:t>Suspensions (continued):</a:t>
            </a:r>
            <a:endParaRPr lang="en-US" sz="2400" b="1" dirty="0">
              <a:solidFill>
                <a:schemeClr val="tx1"/>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OSS:</a:t>
            </a:r>
          </a:p>
          <a:p>
            <a:pPr>
              <a:buFont typeface="Arial" panose="020B0604020202020204" pitchFamily="34" charset="0"/>
              <a:buChar char="•"/>
            </a:pPr>
            <a:r>
              <a:rPr lang="en-US" sz="2400" dirty="0">
                <a:solidFill>
                  <a:schemeClr val="tx1"/>
                </a:solidFill>
                <a:ea typeface="Source Sans Pro SemiBold" panose="020B0603030403020204" pitchFamily="34" charset="0"/>
              </a:rPr>
              <a:t>Not authorized for students below grade three or experiencing homelessness unless the student engages in certain conducts outlined in </a:t>
            </a:r>
            <a:r>
              <a:rPr lang="en-US" sz="2400" dirty="0">
                <a:solidFill>
                  <a:schemeClr val="tx1"/>
                </a:solidFill>
                <a:ea typeface="Source Sans Pro SemiBold" panose="020B0603030403020204" pitchFamily="34" charset="0"/>
                <a:hlinkClick r:id="rId3"/>
              </a:rPr>
              <a:t>TEC, §37.005(c)(1)-(3)</a:t>
            </a:r>
            <a:r>
              <a:rPr lang="en-US" sz="2400" dirty="0">
                <a:solidFill>
                  <a:schemeClr val="tx1"/>
                </a:solidFill>
                <a:ea typeface="Source Sans Pro SemiBold" panose="020B0603030403020204" pitchFamily="34" charset="0"/>
              </a:rPr>
              <a:t>: </a:t>
            </a:r>
          </a:p>
          <a:p>
            <a:pPr marL="914400" lvl="1" indent="-457200">
              <a:buClr>
                <a:schemeClr val="accent2"/>
              </a:buClr>
              <a:buFont typeface="+mj-lt"/>
              <a:buAutoNum type="arabicParenR"/>
            </a:pPr>
            <a:r>
              <a:rPr lang="en-US" dirty="0">
                <a:solidFill>
                  <a:schemeClr val="tx1"/>
                </a:solidFill>
                <a:ea typeface="Source Sans Pro SemiBold" panose="020B0603030403020204" pitchFamily="34" charset="0"/>
              </a:rPr>
              <a:t>weapons under §§ </a:t>
            </a:r>
            <a:r>
              <a:rPr lang="en-US" dirty="0">
                <a:solidFill>
                  <a:schemeClr val="tx1"/>
                </a:solidFill>
                <a:ea typeface="Source Sans Pro SemiBold" panose="020B0603030403020204" pitchFamily="34" charset="0"/>
                <a:hlinkClick r:id="rId4"/>
              </a:rPr>
              <a:t>46.02</a:t>
            </a:r>
            <a:r>
              <a:rPr lang="en-US" dirty="0">
                <a:solidFill>
                  <a:schemeClr val="tx1"/>
                </a:solidFill>
                <a:ea typeface="Source Sans Pro SemiBold" panose="020B0603030403020204" pitchFamily="34" charset="0"/>
              </a:rPr>
              <a:t> or </a:t>
            </a:r>
            <a:r>
              <a:rPr lang="en-US" dirty="0">
                <a:solidFill>
                  <a:schemeClr val="tx1"/>
                </a:solidFill>
                <a:ea typeface="Source Sans Pro SemiBold" panose="020B0603030403020204" pitchFamily="34" charset="0"/>
                <a:hlinkClick r:id="rId5"/>
              </a:rPr>
              <a:t>46.05</a:t>
            </a:r>
            <a:r>
              <a:rPr lang="en-US" dirty="0">
                <a:solidFill>
                  <a:schemeClr val="tx1"/>
                </a:solidFill>
                <a:ea typeface="Source Sans Pro SemiBold" panose="020B0603030403020204" pitchFamily="34" charset="0"/>
              </a:rPr>
              <a:t>, Penal Code;</a:t>
            </a:r>
          </a:p>
          <a:p>
            <a:pPr marL="914400" lvl="1" indent="-457200">
              <a:buClr>
                <a:schemeClr val="accent2"/>
              </a:buClr>
              <a:buAutoNum type="arabicParenR"/>
            </a:pPr>
            <a:r>
              <a:rPr lang="en-US" dirty="0">
                <a:solidFill>
                  <a:schemeClr val="tx1"/>
                </a:solidFill>
                <a:ea typeface="Source Sans Pro SemiBold" panose="020B0603030403020204" pitchFamily="34" charset="0"/>
              </a:rPr>
              <a:t>a violent offense under §§ </a:t>
            </a:r>
            <a:r>
              <a:rPr lang="en-US" dirty="0">
                <a:solidFill>
                  <a:schemeClr val="tx1"/>
                </a:solidFill>
                <a:ea typeface="Source Sans Pro SemiBold" panose="020B0603030403020204" pitchFamily="34" charset="0"/>
                <a:hlinkClick r:id="rId6"/>
              </a:rPr>
              <a:t>22.01</a:t>
            </a:r>
            <a:r>
              <a:rPr lang="en-US" dirty="0">
                <a:solidFill>
                  <a:schemeClr val="tx1"/>
                </a:solidFill>
                <a:ea typeface="Source Sans Pro SemiBold" panose="020B0603030403020204" pitchFamily="34" charset="0"/>
              </a:rPr>
              <a:t>, </a:t>
            </a:r>
            <a:r>
              <a:rPr lang="en-US" dirty="0">
                <a:solidFill>
                  <a:schemeClr val="tx1"/>
                </a:solidFill>
                <a:ea typeface="Source Sans Pro SemiBold" panose="020B0603030403020204" pitchFamily="34" charset="0"/>
                <a:hlinkClick r:id="rId7"/>
              </a:rPr>
              <a:t>22.011</a:t>
            </a:r>
            <a:r>
              <a:rPr lang="en-US" dirty="0">
                <a:solidFill>
                  <a:schemeClr val="tx1"/>
                </a:solidFill>
                <a:ea typeface="Source Sans Pro SemiBold" panose="020B0603030403020204" pitchFamily="34" charset="0"/>
              </a:rPr>
              <a:t>, </a:t>
            </a:r>
            <a:r>
              <a:rPr lang="en-US" dirty="0">
                <a:solidFill>
                  <a:schemeClr val="tx1"/>
                </a:solidFill>
                <a:ea typeface="Source Sans Pro SemiBold" panose="020B0603030403020204" pitchFamily="34" charset="0"/>
                <a:hlinkClick r:id="rId8"/>
              </a:rPr>
              <a:t>22.02</a:t>
            </a:r>
            <a:r>
              <a:rPr lang="en-US" dirty="0">
                <a:solidFill>
                  <a:schemeClr val="tx1"/>
                </a:solidFill>
                <a:ea typeface="Source Sans Pro SemiBold" panose="020B0603030403020204" pitchFamily="34" charset="0"/>
              </a:rPr>
              <a:t>, or </a:t>
            </a:r>
            <a:r>
              <a:rPr lang="en-US" dirty="0">
                <a:solidFill>
                  <a:schemeClr val="tx1"/>
                </a:solidFill>
                <a:ea typeface="Source Sans Pro SemiBold" panose="020B0603030403020204" pitchFamily="34" charset="0"/>
                <a:hlinkClick r:id="rId9"/>
              </a:rPr>
              <a:t>22.021</a:t>
            </a:r>
            <a:r>
              <a:rPr lang="en-US" dirty="0">
                <a:solidFill>
                  <a:schemeClr val="tx1"/>
                </a:solidFill>
                <a:ea typeface="Source Sans Pro SemiBold" panose="020B0603030403020204" pitchFamily="34" charset="0"/>
              </a:rPr>
              <a:t>, Penal Code; or</a:t>
            </a:r>
          </a:p>
          <a:p>
            <a:pPr marL="914400" lvl="1" indent="-457200">
              <a:buClr>
                <a:schemeClr val="accent2"/>
              </a:buClr>
              <a:buAutoNum type="arabicParenR"/>
            </a:pPr>
            <a:r>
              <a:rPr lang="en-US" dirty="0">
                <a:solidFill>
                  <a:schemeClr val="tx1"/>
                </a:solidFill>
                <a:ea typeface="Source Sans Pro SemiBold" panose="020B0603030403020204" pitchFamily="34" charset="0"/>
              </a:rPr>
              <a:t>selling, giving, possession, delivering, using, or under the influence of drugs or alcohol.</a:t>
            </a:r>
          </a:p>
          <a:p>
            <a:pPr marL="457200" lvl="1" indent="0">
              <a:buNone/>
            </a:pPr>
            <a:endParaRPr lang="en-US" dirty="0">
              <a:ea typeface="Source Sans Pro SemiBold" panose="020B0603030403020204" pitchFamily="34" charset="0"/>
            </a:endParaRPr>
          </a:p>
          <a:p>
            <a:pPr lvl="1">
              <a:buFont typeface="Arial" panose="020B0604020202020204" pitchFamily="34" charset="0"/>
              <a:buChar char="•"/>
            </a:pPr>
            <a:endParaRPr lang="en-US" sz="2000"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Student Code of Conduct</a:t>
            </a:r>
          </a:p>
        </p:txBody>
      </p:sp>
    </p:spTree>
    <p:extLst>
      <p:ext uri="{BB962C8B-B14F-4D97-AF65-F5344CB8AC3E}">
        <p14:creationId xmlns:p14="http://schemas.microsoft.com/office/powerpoint/2010/main" val="1813652869"/>
      </p:ext>
    </p:extLst>
  </p:cSld>
  <p:clrMapOvr>
    <a:masterClrMapping/>
  </p:clrMapOvr>
  <p:transition spd="slow" advTm="1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ea typeface="Source Sans Pro SemiBold" panose="020B0603030403020204" pitchFamily="34" charset="0"/>
              </a:rPr>
              <a:t>DAEP Placement </a:t>
            </a:r>
            <a:r>
              <a:rPr lang="en-US" sz="2400" dirty="0">
                <a:ea typeface="Source Sans Pro SemiBold" panose="020B0603030403020204" pitchFamily="34" charset="0"/>
                <a:hlinkClick r:id="rId3"/>
              </a:rPr>
              <a:t>TEC, §37.006</a:t>
            </a:r>
            <a:r>
              <a:rPr lang="en-US" sz="2400" b="1" dirty="0">
                <a:ea typeface="Source Sans Pro SemiBold" panose="020B0603030403020204" pitchFamily="34" charset="0"/>
              </a:rPr>
              <a:t>: </a:t>
            </a:r>
          </a:p>
          <a:p>
            <a:pPr>
              <a:buFont typeface="Arial" panose="020B0604020202020204" pitchFamily="34" charset="0"/>
              <a:buChar char="•"/>
            </a:pPr>
            <a:r>
              <a:rPr lang="en-US" sz="2400" dirty="0">
                <a:solidFill>
                  <a:schemeClr val="tx1"/>
                </a:solidFill>
                <a:ea typeface="Source Sans Pro SemiBold" panose="020B0603030403020204" pitchFamily="34" charset="0"/>
              </a:rPr>
              <a:t>Mandatory and discretionary removals must comply with Chapter 37 and the number of days assigned to DAEP must comply with the student code of conduct;</a:t>
            </a:r>
          </a:p>
          <a:p>
            <a:pPr>
              <a:buFont typeface="Arial" panose="020B0604020202020204" pitchFamily="34" charset="0"/>
              <a:buChar char="•"/>
            </a:pPr>
            <a:r>
              <a:rPr lang="en-US" sz="2400" dirty="0">
                <a:solidFill>
                  <a:schemeClr val="tx1"/>
                </a:solidFill>
                <a:ea typeface="Source Sans Pro SemiBold" panose="020B0603030403020204" pitchFamily="34" charset="0"/>
              </a:rPr>
              <a:t>Students must be enabled to perform academically at grade level;</a:t>
            </a:r>
          </a:p>
          <a:p>
            <a:pPr>
              <a:buFont typeface="Arial" panose="020B0604020202020204" pitchFamily="34" charset="0"/>
              <a:buChar char="•"/>
            </a:pPr>
            <a:r>
              <a:rPr lang="en-US" sz="2400" dirty="0">
                <a:solidFill>
                  <a:schemeClr val="tx1"/>
                </a:solidFill>
                <a:ea typeface="Source Sans Pro SemiBold" panose="020B0603030403020204" pitchFamily="34" charset="0"/>
              </a:rPr>
              <a:t>Entitled educational services and the opportunity to complete course work without interrupting the student’s graduation plan must be provided; and </a:t>
            </a:r>
          </a:p>
          <a:p>
            <a:pPr>
              <a:buFont typeface="Arial" panose="020B0604020202020204" pitchFamily="34" charset="0"/>
              <a:buChar char="•"/>
            </a:pPr>
            <a:r>
              <a:rPr lang="en-US" sz="2400" dirty="0">
                <a:solidFill>
                  <a:schemeClr val="tx1"/>
                </a:solidFill>
                <a:ea typeface="Source Sans Pro SemiBold" panose="020B0603030403020204" pitchFamily="34" charset="0"/>
              </a:rPr>
              <a:t>A student who is younger then six years of age must not be placed in a DAEP (TEC, §37.006(I)).</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Student Code of Conduct</a:t>
            </a:r>
          </a:p>
        </p:txBody>
      </p:sp>
    </p:spTree>
    <p:extLst>
      <p:ext uri="{BB962C8B-B14F-4D97-AF65-F5344CB8AC3E}">
        <p14:creationId xmlns:p14="http://schemas.microsoft.com/office/powerpoint/2010/main" val="575586834"/>
      </p:ext>
    </p:extLst>
  </p:cSld>
  <p:clrMapOvr>
    <a:masterClrMapping/>
  </p:clrMapOvr>
  <p:transition spd="slow"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039373"/>
          </a:xfrm>
        </p:spPr>
        <p:txBody>
          <a:bodyPr/>
          <a:lstStyle/>
          <a:p>
            <a:pPr marL="0" indent="0">
              <a:buNone/>
            </a:pPr>
            <a:r>
              <a:rPr lang="en-US" sz="2400" b="1" dirty="0">
                <a:solidFill>
                  <a:schemeClr val="tx1"/>
                </a:solidFill>
                <a:ea typeface="Source Sans Pro SemiBold" panose="020B0603030403020204" pitchFamily="34" charset="0"/>
              </a:rPr>
              <a:t>Expulsion Types: </a:t>
            </a:r>
          </a:p>
          <a:p>
            <a:pPr>
              <a:buFont typeface="Arial" panose="020B0604020202020204" pitchFamily="34" charset="0"/>
              <a:buChar char="•"/>
            </a:pPr>
            <a:r>
              <a:rPr lang="en-US" sz="2400" b="1" dirty="0">
                <a:solidFill>
                  <a:schemeClr val="tx1"/>
                </a:solidFill>
                <a:ea typeface="Source Sans Pro SemiBold" panose="020B0603030403020204" pitchFamily="34" charset="0"/>
              </a:rPr>
              <a:t>Expulsion without Academic Placement:  </a:t>
            </a:r>
            <a:r>
              <a:rPr lang="en-US" sz="2400" dirty="0">
                <a:solidFill>
                  <a:schemeClr val="tx1"/>
                </a:solidFill>
                <a:ea typeface="Source Sans Pro SemiBold" panose="020B0603030403020204" pitchFamily="34" charset="0"/>
              </a:rPr>
              <a:t>A student is expelled without educational services.</a:t>
            </a:r>
          </a:p>
          <a:p>
            <a:pPr>
              <a:buFont typeface="Arial" panose="020B0604020202020204" pitchFamily="34" charset="0"/>
              <a:buChar char="•"/>
            </a:pPr>
            <a:r>
              <a:rPr lang="en-US" sz="2400" b="1" dirty="0">
                <a:solidFill>
                  <a:schemeClr val="tx1"/>
                </a:solidFill>
                <a:ea typeface="Source Sans Pro SemiBold" panose="020B0603030403020204" pitchFamily="34" charset="0"/>
              </a:rPr>
              <a:t>Expulsion with Placement in a DAEP:  </a:t>
            </a:r>
            <a:r>
              <a:rPr lang="en-US" sz="2400" dirty="0">
                <a:solidFill>
                  <a:schemeClr val="tx1"/>
                </a:solidFill>
                <a:ea typeface="Source Sans Pro SemiBold" panose="020B0603030403020204" pitchFamily="34" charset="0"/>
              </a:rPr>
              <a:t>A student is expelled to an on-campus or off-campus DAEP with educational services provided through the DAEP. </a:t>
            </a:r>
          </a:p>
          <a:p>
            <a:pPr>
              <a:buFont typeface="Arial" panose="020B0604020202020204" pitchFamily="34" charset="0"/>
              <a:buChar char="•"/>
            </a:pPr>
            <a:r>
              <a:rPr lang="en-US" sz="2400" b="1" dirty="0">
                <a:solidFill>
                  <a:schemeClr val="tx1"/>
                </a:solidFill>
                <a:ea typeface="Source Sans Pro SemiBold" panose="020B0603030403020204" pitchFamily="34" charset="0"/>
              </a:rPr>
              <a:t>Expulsion with Placement JJAEP:  </a:t>
            </a:r>
            <a:r>
              <a:rPr lang="en-US" sz="2400" dirty="0">
                <a:solidFill>
                  <a:schemeClr val="tx1"/>
                </a:solidFill>
                <a:ea typeface="Source Sans Pro SemiBold" panose="020B0603030403020204" pitchFamily="34" charset="0"/>
              </a:rPr>
              <a:t>A student is expelled to JJAEP with educational services provided through the JJAEP.  This is in accordance with a Memorandum of Understanding (MOU) between each JJAEP participating school district and the county JJAEP.</a:t>
            </a:r>
            <a:r>
              <a:rPr lang="en-US" sz="2400" dirty="0">
                <a:ea typeface="Source Sans Pro SemiBold" panose="020B0603030403020204" pitchFamily="34" charset="0"/>
              </a:rPr>
              <a:t> </a:t>
            </a:r>
          </a:p>
          <a:p>
            <a:pPr>
              <a:buFont typeface="Arial" panose="020B0604020202020204" pitchFamily="34" charset="0"/>
              <a:buChar char="•"/>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Student Code of Conduct</a:t>
            </a:r>
          </a:p>
        </p:txBody>
      </p:sp>
    </p:spTree>
    <p:extLst>
      <p:ext uri="{BB962C8B-B14F-4D97-AF65-F5344CB8AC3E}">
        <p14:creationId xmlns:p14="http://schemas.microsoft.com/office/powerpoint/2010/main" val="944441850"/>
      </p:ext>
    </p:extLst>
  </p:cSld>
  <p:clrMapOvr>
    <a:masterClrMapping/>
  </p:clrMapOvr>
  <p:transition spd="slow"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087C90-1B6B-2633-526B-9FD154A71AE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p:blipFill>
        <p:spPr>
          <a:xfrm>
            <a:off x="2402497" y="2989798"/>
            <a:ext cx="4595170" cy="3229306"/>
          </a:xfrm>
          <a:custGeom>
            <a:avLst/>
            <a:gdLst>
              <a:gd name="connsiteX0" fmla="*/ 0 w 4595170"/>
              <a:gd name="connsiteY0" fmla="*/ 0 h 3229306"/>
              <a:gd name="connsiteX1" fmla="*/ 528445 w 4595170"/>
              <a:gd name="connsiteY1" fmla="*/ 0 h 3229306"/>
              <a:gd name="connsiteX2" fmla="*/ 964986 w 4595170"/>
              <a:gd name="connsiteY2" fmla="*/ 0 h 3229306"/>
              <a:gd name="connsiteX3" fmla="*/ 1631285 w 4595170"/>
              <a:gd name="connsiteY3" fmla="*/ 0 h 3229306"/>
              <a:gd name="connsiteX4" fmla="*/ 2159730 w 4595170"/>
              <a:gd name="connsiteY4" fmla="*/ 0 h 3229306"/>
              <a:gd name="connsiteX5" fmla="*/ 2688174 w 4595170"/>
              <a:gd name="connsiteY5" fmla="*/ 0 h 3229306"/>
              <a:gd name="connsiteX6" fmla="*/ 3354474 w 4595170"/>
              <a:gd name="connsiteY6" fmla="*/ 0 h 3229306"/>
              <a:gd name="connsiteX7" fmla="*/ 3836967 w 4595170"/>
              <a:gd name="connsiteY7" fmla="*/ 0 h 3229306"/>
              <a:gd name="connsiteX8" fmla="*/ 4595170 w 4595170"/>
              <a:gd name="connsiteY8" fmla="*/ 0 h 3229306"/>
              <a:gd name="connsiteX9" fmla="*/ 4595170 w 4595170"/>
              <a:gd name="connsiteY9" fmla="*/ 602804 h 3229306"/>
              <a:gd name="connsiteX10" fmla="*/ 4595170 w 4595170"/>
              <a:gd name="connsiteY10" fmla="*/ 1076435 h 3229306"/>
              <a:gd name="connsiteX11" fmla="*/ 4595170 w 4595170"/>
              <a:gd name="connsiteY11" fmla="*/ 1614653 h 3229306"/>
              <a:gd name="connsiteX12" fmla="*/ 4595170 w 4595170"/>
              <a:gd name="connsiteY12" fmla="*/ 2185164 h 3229306"/>
              <a:gd name="connsiteX13" fmla="*/ 4595170 w 4595170"/>
              <a:gd name="connsiteY13" fmla="*/ 2626502 h 3229306"/>
              <a:gd name="connsiteX14" fmla="*/ 4595170 w 4595170"/>
              <a:gd name="connsiteY14" fmla="*/ 3229306 h 3229306"/>
              <a:gd name="connsiteX15" fmla="*/ 4020774 w 4595170"/>
              <a:gd name="connsiteY15" fmla="*/ 3229306 h 3229306"/>
              <a:gd name="connsiteX16" fmla="*/ 3446378 w 4595170"/>
              <a:gd name="connsiteY16" fmla="*/ 3229306 h 3229306"/>
              <a:gd name="connsiteX17" fmla="*/ 2780078 w 4595170"/>
              <a:gd name="connsiteY17" fmla="*/ 3229306 h 3229306"/>
              <a:gd name="connsiteX18" fmla="*/ 2205682 w 4595170"/>
              <a:gd name="connsiteY18" fmla="*/ 3229306 h 3229306"/>
              <a:gd name="connsiteX19" fmla="*/ 1769140 w 4595170"/>
              <a:gd name="connsiteY19" fmla="*/ 3229306 h 3229306"/>
              <a:gd name="connsiteX20" fmla="*/ 1286648 w 4595170"/>
              <a:gd name="connsiteY20" fmla="*/ 3229306 h 3229306"/>
              <a:gd name="connsiteX21" fmla="*/ 620348 w 4595170"/>
              <a:gd name="connsiteY21" fmla="*/ 3229306 h 3229306"/>
              <a:gd name="connsiteX22" fmla="*/ 0 w 4595170"/>
              <a:gd name="connsiteY22" fmla="*/ 3229306 h 3229306"/>
              <a:gd name="connsiteX23" fmla="*/ 0 w 4595170"/>
              <a:gd name="connsiteY23" fmla="*/ 2755674 h 3229306"/>
              <a:gd name="connsiteX24" fmla="*/ 0 w 4595170"/>
              <a:gd name="connsiteY24" fmla="*/ 2249750 h 3229306"/>
              <a:gd name="connsiteX25" fmla="*/ 0 w 4595170"/>
              <a:gd name="connsiteY25" fmla="*/ 1808411 h 3229306"/>
              <a:gd name="connsiteX26" fmla="*/ 0 w 4595170"/>
              <a:gd name="connsiteY26" fmla="*/ 1367073 h 3229306"/>
              <a:gd name="connsiteX27" fmla="*/ 0 w 4595170"/>
              <a:gd name="connsiteY27" fmla="*/ 796562 h 3229306"/>
              <a:gd name="connsiteX28" fmla="*/ 0 w 4595170"/>
              <a:gd name="connsiteY28" fmla="*/ 0 h 322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5170" h="3229306" extrusionOk="0">
                <a:moveTo>
                  <a:pt x="0" y="0"/>
                </a:moveTo>
                <a:cubicBezTo>
                  <a:pt x="187819" y="-58128"/>
                  <a:pt x="290059" y="22970"/>
                  <a:pt x="528445" y="0"/>
                </a:cubicBezTo>
                <a:cubicBezTo>
                  <a:pt x="766832" y="-22970"/>
                  <a:pt x="867207" y="11612"/>
                  <a:pt x="964986" y="0"/>
                </a:cubicBezTo>
                <a:cubicBezTo>
                  <a:pt x="1062765" y="-11612"/>
                  <a:pt x="1450446" y="33756"/>
                  <a:pt x="1631285" y="0"/>
                </a:cubicBezTo>
                <a:cubicBezTo>
                  <a:pt x="1812124" y="-33756"/>
                  <a:pt x="2048611" y="36362"/>
                  <a:pt x="2159730" y="0"/>
                </a:cubicBezTo>
                <a:cubicBezTo>
                  <a:pt x="2270849" y="-36362"/>
                  <a:pt x="2524156" y="49195"/>
                  <a:pt x="2688174" y="0"/>
                </a:cubicBezTo>
                <a:cubicBezTo>
                  <a:pt x="2852192" y="-49195"/>
                  <a:pt x="3066779" y="46207"/>
                  <a:pt x="3354474" y="0"/>
                </a:cubicBezTo>
                <a:cubicBezTo>
                  <a:pt x="3642169" y="-46207"/>
                  <a:pt x="3639908" y="42484"/>
                  <a:pt x="3836967" y="0"/>
                </a:cubicBezTo>
                <a:cubicBezTo>
                  <a:pt x="4034026" y="-42484"/>
                  <a:pt x="4416364" y="65628"/>
                  <a:pt x="4595170" y="0"/>
                </a:cubicBezTo>
                <a:cubicBezTo>
                  <a:pt x="4610772" y="219943"/>
                  <a:pt x="4530575" y="437910"/>
                  <a:pt x="4595170" y="602804"/>
                </a:cubicBezTo>
                <a:cubicBezTo>
                  <a:pt x="4659765" y="767698"/>
                  <a:pt x="4576718" y="903444"/>
                  <a:pt x="4595170" y="1076435"/>
                </a:cubicBezTo>
                <a:cubicBezTo>
                  <a:pt x="4613622" y="1249426"/>
                  <a:pt x="4551935" y="1430136"/>
                  <a:pt x="4595170" y="1614653"/>
                </a:cubicBezTo>
                <a:cubicBezTo>
                  <a:pt x="4638405" y="1799170"/>
                  <a:pt x="4554415" y="1991408"/>
                  <a:pt x="4595170" y="2185164"/>
                </a:cubicBezTo>
                <a:cubicBezTo>
                  <a:pt x="4635925" y="2378920"/>
                  <a:pt x="4547003" y="2410216"/>
                  <a:pt x="4595170" y="2626502"/>
                </a:cubicBezTo>
                <a:cubicBezTo>
                  <a:pt x="4643337" y="2842788"/>
                  <a:pt x="4595061" y="3041767"/>
                  <a:pt x="4595170" y="3229306"/>
                </a:cubicBezTo>
                <a:cubicBezTo>
                  <a:pt x="4379977" y="3268371"/>
                  <a:pt x="4299541" y="3185351"/>
                  <a:pt x="4020774" y="3229306"/>
                </a:cubicBezTo>
                <a:cubicBezTo>
                  <a:pt x="3742007" y="3273261"/>
                  <a:pt x="3609116" y="3199731"/>
                  <a:pt x="3446378" y="3229306"/>
                </a:cubicBezTo>
                <a:cubicBezTo>
                  <a:pt x="3283640" y="3258881"/>
                  <a:pt x="3104020" y="3150878"/>
                  <a:pt x="2780078" y="3229306"/>
                </a:cubicBezTo>
                <a:cubicBezTo>
                  <a:pt x="2456136" y="3307734"/>
                  <a:pt x="2444233" y="3187798"/>
                  <a:pt x="2205682" y="3229306"/>
                </a:cubicBezTo>
                <a:cubicBezTo>
                  <a:pt x="1967131" y="3270814"/>
                  <a:pt x="1932092" y="3205065"/>
                  <a:pt x="1769140" y="3229306"/>
                </a:cubicBezTo>
                <a:cubicBezTo>
                  <a:pt x="1606188" y="3253547"/>
                  <a:pt x="1387208" y="3179693"/>
                  <a:pt x="1286648" y="3229306"/>
                </a:cubicBezTo>
                <a:cubicBezTo>
                  <a:pt x="1186088" y="3278919"/>
                  <a:pt x="912084" y="3152102"/>
                  <a:pt x="620348" y="3229306"/>
                </a:cubicBezTo>
                <a:cubicBezTo>
                  <a:pt x="328612" y="3306510"/>
                  <a:pt x="154633" y="3217200"/>
                  <a:pt x="0" y="3229306"/>
                </a:cubicBezTo>
                <a:cubicBezTo>
                  <a:pt x="-9837" y="3092513"/>
                  <a:pt x="6382" y="2980759"/>
                  <a:pt x="0" y="2755674"/>
                </a:cubicBezTo>
                <a:cubicBezTo>
                  <a:pt x="-6382" y="2530589"/>
                  <a:pt x="39074" y="2424009"/>
                  <a:pt x="0" y="2249750"/>
                </a:cubicBezTo>
                <a:cubicBezTo>
                  <a:pt x="-39074" y="2075491"/>
                  <a:pt x="17740" y="2009955"/>
                  <a:pt x="0" y="1808411"/>
                </a:cubicBezTo>
                <a:cubicBezTo>
                  <a:pt x="-17740" y="1606867"/>
                  <a:pt x="1562" y="1544709"/>
                  <a:pt x="0" y="1367073"/>
                </a:cubicBezTo>
                <a:cubicBezTo>
                  <a:pt x="-1562" y="1189437"/>
                  <a:pt x="56096" y="911199"/>
                  <a:pt x="0" y="796562"/>
                </a:cubicBezTo>
                <a:cubicBezTo>
                  <a:pt x="-56096" y="681925"/>
                  <a:pt x="66581" y="187690"/>
                  <a:pt x="0" y="0"/>
                </a:cubicBezTo>
                <a:close/>
              </a:path>
            </a:pathLst>
          </a:custGeom>
          <a:noFill/>
          <a:ln w="25400" cmpd="sng">
            <a:solidFill>
              <a:schemeClr val="accent2"/>
            </a:solidFill>
            <a:extLst>
              <a:ext uri="{C807C97D-BFC1-408E-A445-0C87EB9F89A2}">
                <ask:lineSketchStyleProps xmlns:ask="http://schemas.microsoft.com/office/drawing/2018/sketchyshapes" sd="1219033472">
                  <ask:type>
                    <ask:lineSketchScribble/>
                  </ask:type>
                </ask:lineSketchStyleProps>
              </a:ext>
            </a:extLst>
          </a:ln>
        </p:spPr>
      </p:pic>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chor="ctr">
            <a:normAutofit/>
          </a:bodyPr>
          <a:lstStyle/>
          <a:p>
            <a:r>
              <a:rPr lang="en-US" sz="3100" dirty="0"/>
              <a:t>Introductions</a:t>
            </a:r>
          </a:p>
        </p:txBody>
      </p:sp>
      <p:sp>
        <p:nvSpPr>
          <p:cNvPr id="10" name="Content Placeholder 2">
            <a:extLst>
              <a:ext uri="{FF2B5EF4-FFF2-40B4-BE49-F238E27FC236}">
                <a16:creationId xmlns:a16="http://schemas.microsoft.com/office/drawing/2014/main" id="{0A0DEAC9-8255-1477-46DC-AA4CEF908592}"/>
              </a:ext>
            </a:extLst>
          </p:cNvPr>
          <p:cNvSpPr>
            <a:spLocks noGrp="1"/>
          </p:cNvSpPr>
          <p:nvPr>
            <p:ph idx="4294967295"/>
          </p:nvPr>
        </p:nvSpPr>
        <p:spPr>
          <a:xfrm>
            <a:off x="7606746" y="2670350"/>
            <a:ext cx="3703983" cy="3868202"/>
          </a:xfrm>
          <a:prstGeom prst="rect">
            <a:avLst/>
          </a:prstGeom>
          <a:solidFill>
            <a:schemeClr val="accent1"/>
          </a:solidFill>
          <a:ln w="22225" cmpd="sng">
            <a:solidFill>
              <a:schemeClr val="accent2"/>
            </a:solidFill>
          </a:ln>
        </p:spPr>
        <p:txBody>
          <a:bodyPr/>
          <a:lstStyle/>
          <a:p>
            <a:pPr>
              <a:buFont typeface="Arial" panose="020B0604020202020204" pitchFamily="34" charset="0"/>
              <a:buChar char="•"/>
            </a:pPr>
            <a:r>
              <a:rPr lang="en-US" sz="2400" dirty="0"/>
              <a:t>Mary Scott</a:t>
            </a:r>
          </a:p>
          <a:p>
            <a:pPr>
              <a:buFont typeface="Arial" panose="020B0604020202020204" pitchFamily="34" charset="0"/>
              <a:buChar char="•"/>
            </a:pPr>
            <a:r>
              <a:rPr lang="en-US" sz="2400" dirty="0"/>
              <a:t>30+ Years in Education</a:t>
            </a:r>
          </a:p>
          <a:p>
            <a:pPr>
              <a:buFont typeface="Arial" panose="020B0604020202020204" pitchFamily="34" charset="0"/>
              <a:buChar char="•"/>
            </a:pPr>
            <a:r>
              <a:rPr lang="en-US" sz="2400" dirty="0"/>
              <a:t>5 Years of Chapter 37, and  Student Discipline</a:t>
            </a:r>
          </a:p>
          <a:p>
            <a:pPr>
              <a:buFont typeface="Arial" panose="020B0604020202020204" pitchFamily="34" charset="0"/>
              <a:buChar char="•"/>
            </a:pPr>
            <a:r>
              <a:rPr lang="en-US" sz="2400" dirty="0"/>
              <a:t>29 Years in Public School as a teacher, 504 Coordinator, Dyslexia Specialist, and Interventionist</a:t>
            </a:r>
          </a:p>
          <a:p>
            <a:pPr>
              <a:buFont typeface="Arial" panose="020B0604020202020204" pitchFamily="34" charset="0"/>
              <a:buChar char="•"/>
            </a:pPr>
            <a:r>
              <a:rPr lang="en-US" sz="2400" dirty="0"/>
              <a:t>My Amazing Family</a:t>
            </a:r>
          </a:p>
        </p:txBody>
      </p:sp>
      <p:sp>
        <p:nvSpPr>
          <p:cNvPr id="6" name="TextBox 5">
            <a:extLst>
              <a:ext uri="{FF2B5EF4-FFF2-40B4-BE49-F238E27FC236}">
                <a16:creationId xmlns:a16="http://schemas.microsoft.com/office/drawing/2014/main" id="{11D47B72-F436-30D8-343E-0AFA492A9209}"/>
              </a:ext>
            </a:extLst>
          </p:cNvPr>
          <p:cNvSpPr txBox="1"/>
          <p:nvPr/>
        </p:nvSpPr>
        <p:spPr>
          <a:xfrm>
            <a:off x="2212290" y="962636"/>
            <a:ext cx="6294415" cy="1806648"/>
          </a:xfrm>
          <a:prstGeom prst="rect">
            <a:avLst/>
          </a:prstGeom>
          <a:noFill/>
        </p:spPr>
        <p:txBody>
          <a:bodyPr wrap="none" rtlCol="0">
            <a:spAutoFit/>
          </a:bodyPr>
          <a:lstStyle/>
          <a:p>
            <a:pPr>
              <a:lnSpc>
                <a:spcPct val="90000"/>
              </a:lnSpc>
              <a:spcBef>
                <a:spcPts val="1000"/>
              </a:spcBef>
              <a:buClr>
                <a:schemeClr val="accent2"/>
              </a:buClr>
            </a:pPr>
            <a:r>
              <a:rPr lang="en-US" sz="2400" b="1" dirty="0">
                <a:solidFill>
                  <a:schemeClr val="accent1"/>
                </a:solidFill>
              </a:rPr>
              <a:t>Student Discipline Specialist</a:t>
            </a:r>
          </a:p>
          <a:p>
            <a:pPr>
              <a:lnSpc>
                <a:spcPct val="90000"/>
              </a:lnSpc>
              <a:spcBef>
                <a:spcPts val="1000"/>
              </a:spcBef>
              <a:buClr>
                <a:schemeClr val="accent2"/>
              </a:buClr>
            </a:pPr>
            <a:r>
              <a:rPr lang="en-US" sz="2400" b="1" dirty="0">
                <a:solidFill>
                  <a:schemeClr val="accent1"/>
                </a:solidFill>
              </a:rPr>
              <a:t>Office of School Safety Support and Security</a:t>
            </a:r>
          </a:p>
          <a:p>
            <a:pPr>
              <a:lnSpc>
                <a:spcPct val="90000"/>
              </a:lnSpc>
              <a:spcBef>
                <a:spcPts val="1000"/>
              </a:spcBef>
              <a:buClr>
                <a:schemeClr val="accent2"/>
              </a:buClr>
            </a:pPr>
            <a:r>
              <a:rPr lang="en-US" sz="2400" dirty="0">
                <a:solidFill>
                  <a:schemeClr val="accent3"/>
                </a:solidFill>
              </a:rPr>
              <a:t>E-Mail: </a:t>
            </a:r>
            <a:r>
              <a:rPr lang="en-US" sz="2400" dirty="0">
                <a:solidFill>
                  <a:srgbClr val="0D6CB9"/>
                </a:solidFill>
                <a:hlinkClick r:id="rId5">
                  <a:extLst>
                    <a:ext uri="{A12FA001-AC4F-418D-AE19-62706E023703}">
                      <ahyp:hlinkClr xmlns:ahyp="http://schemas.microsoft.com/office/drawing/2018/hyperlinkcolor" val="tx"/>
                    </a:ext>
                  </a:extLst>
                </a:hlinkClick>
              </a:rPr>
              <a:t>StudentDisciplineSupport@tea.texas.gov</a:t>
            </a:r>
            <a:r>
              <a:rPr lang="en-US" sz="2400" dirty="0">
                <a:solidFill>
                  <a:srgbClr val="0D6CB9"/>
                </a:solidFill>
              </a:rPr>
              <a:t> </a:t>
            </a:r>
          </a:p>
          <a:p>
            <a:pPr>
              <a:lnSpc>
                <a:spcPct val="90000"/>
              </a:lnSpc>
              <a:spcBef>
                <a:spcPts val="1000"/>
              </a:spcBef>
              <a:buClr>
                <a:schemeClr val="accent2"/>
              </a:buClr>
            </a:pPr>
            <a:r>
              <a:rPr lang="en-US" sz="2400" dirty="0">
                <a:solidFill>
                  <a:schemeClr val="accent3"/>
                </a:solidFill>
              </a:rPr>
              <a:t>Office Phone: </a:t>
            </a:r>
            <a:r>
              <a:rPr lang="en-US" sz="2400" dirty="0">
                <a:solidFill>
                  <a:srgbClr val="0D6CB9"/>
                </a:solidFill>
              </a:rPr>
              <a:t>(512)463 - 9128</a:t>
            </a:r>
          </a:p>
        </p:txBody>
      </p:sp>
    </p:spTree>
    <p:extLst>
      <p:ext uri="{BB962C8B-B14F-4D97-AF65-F5344CB8AC3E}">
        <p14:creationId xmlns:p14="http://schemas.microsoft.com/office/powerpoint/2010/main" val="3652697280"/>
      </p:ext>
    </p:extLst>
  </p:cSld>
  <p:clrMapOvr>
    <a:overrideClrMapping bg1="lt1" tx1="dk1" bg2="lt2" tx2="dk2" accent1="accent1" accent2="accent2" accent3="accent3" accent4="accent4" accent5="accent5" accent6="accent6" hlink="hlink" folHlink="folHlink"/>
  </p:clrMapOvr>
  <p:transition spd="slow"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C9364F-B59C-7C56-6005-5B75A445CB90}"/>
              </a:ext>
            </a:extLst>
          </p:cNvPr>
          <p:cNvSpPr>
            <a:spLocks noGrp="1"/>
          </p:cNvSpPr>
          <p:nvPr>
            <p:ph type="title"/>
          </p:nvPr>
        </p:nvSpPr>
        <p:spPr>
          <a:xfrm>
            <a:off x="1338058" y="3157785"/>
            <a:ext cx="9515883" cy="542429"/>
          </a:xfrm>
        </p:spPr>
        <p:txBody>
          <a:bodyPr anchor="ctr">
            <a:normAutofit fontScale="90000"/>
          </a:bodyPr>
          <a:lstStyle/>
          <a:p>
            <a:pPr algn="ctr"/>
            <a:r>
              <a:rPr lang="en-US" sz="2300" b="1" dirty="0"/>
              <a:t>Responsibilities </a:t>
            </a:r>
            <a:br>
              <a:rPr lang="en-US" sz="2300" b="1" dirty="0"/>
            </a:br>
            <a:r>
              <a:rPr lang="en-US" sz="2300" b="1" dirty="0"/>
              <a:t>Best Practices</a:t>
            </a:r>
          </a:p>
        </p:txBody>
      </p:sp>
    </p:spTree>
    <p:extLst>
      <p:ext uri="{BB962C8B-B14F-4D97-AF65-F5344CB8AC3E}">
        <p14:creationId xmlns:p14="http://schemas.microsoft.com/office/powerpoint/2010/main" val="2509814976"/>
      </p:ext>
    </p:extLst>
  </p:cSld>
  <p:clrMapOvr>
    <a:masterClrMapping/>
  </p:clrMapOvr>
  <p:transition spd="slow" advTm="1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p:txBody>
          <a:bodyPr/>
          <a:lstStyle/>
          <a:p>
            <a:pPr marL="0" indent="0">
              <a:buNone/>
            </a:pPr>
            <a:r>
              <a:rPr lang="en-US" sz="2400" b="1" dirty="0">
                <a:solidFill>
                  <a:schemeClr val="tx1"/>
                </a:solidFill>
              </a:rPr>
              <a:t>Campus Behavior Coordinator </a:t>
            </a:r>
            <a:r>
              <a:rPr lang="en-US" sz="2400" dirty="0">
                <a:solidFill>
                  <a:schemeClr val="tx1"/>
                </a:solidFill>
              </a:rPr>
              <a:t>(</a:t>
            </a:r>
            <a:r>
              <a:rPr lang="en-US" sz="2400" dirty="0">
                <a:solidFill>
                  <a:schemeClr val="tx1"/>
                </a:solidFill>
                <a:hlinkClick r:id="rId3"/>
              </a:rPr>
              <a:t>TEC, </a:t>
            </a:r>
            <a:r>
              <a:rPr lang="en-US" sz="2400" dirty="0">
                <a:solidFill>
                  <a:schemeClr val="tx1"/>
                </a:solidFill>
                <a:ea typeface="Source Sans Pro SemiBold" panose="020B0603030403020204" pitchFamily="34" charset="0"/>
                <a:hlinkClick r:id="rId3"/>
              </a:rPr>
              <a:t>§37.0012</a:t>
            </a:r>
            <a:r>
              <a:rPr lang="en-US" sz="2400" dirty="0">
                <a:solidFill>
                  <a:schemeClr val="tx1"/>
                </a:solidFill>
                <a:ea typeface="Source Sans Pro SemiBold" panose="020B0603030403020204" pitchFamily="34" charset="0"/>
              </a:rPr>
              <a:t>):</a:t>
            </a:r>
          </a:p>
          <a:p>
            <a:pPr marL="0" indent="0">
              <a:buNone/>
            </a:pPr>
            <a:r>
              <a:rPr lang="en-US" sz="2400" dirty="0">
                <a:solidFill>
                  <a:schemeClr val="tx1"/>
                </a:solidFill>
                <a:ea typeface="Source Sans Pro SemiBold" panose="020B0603030403020204" pitchFamily="34" charset="0"/>
              </a:rPr>
              <a:t>Each campus must have a designated campus behavior coordinator to maintain student behavior and implement the student code of conduct. Regardless of how the campus behavior coordinator is assigned (grade level, building, alphabet), the district website must include the name, an email, and a contact phone number of each campus behavior coordinator. </a:t>
            </a:r>
          </a:p>
          <a:p>
            <a:pPr marL="0" indent="0">
              <a:buNone/>
            </a:pPr>
            <a:r>
              <a:rPr lang="en-US" sz="2400" b="1" dirty="0">
                <a:solidFill>
                  <a:schemeClr val="tx1"/>
                </a:solidFill>
                <a:ea typeface="Source Sans Pro SemiBold" panose="020B0603030403020204" pitchFamily="34" charset="0"/>
              </a:rPr>
              <a:t>Best Practice:  </a:t>
            </a:r>
            <a:r>
              <a:rPr lang="en-US" sz="2400" dirty="0">
                <a:solidFill>
                  <a:schemeClr val="tx1"/>
                </a:solidFill>
                <a:ea typeface="Source Sans Pro SemiBold" panose="020B0603030403020204" pitchFamily="34" charset="0"/>
              </a:rPr>
              <a:t>Each campus should have the campus behavior coordinator’s contact information easily accessible on its campus website. </a:t>
            </a:r>
            <a:endParaRPr lang="en-US" sz="2400" b="1" dirty="0">
              <a:solidFill>
                <a:schemeClr val="tx1"/>
              </a:solidFill>
            </a:endParaRPr>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1614484654"/>
      </p:ext>
    </p:extLst>
  </p:cSld>
  <p:clrMapOvr>
    <a:masterClrMapping/>
  </p:clrMapOvr>
  <p:transition spd="slow" advTm="1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D6CB9"/>
                </a:solidFill>
                <a:effectLst/>
                <a:uLnTx/>
                <a:uFillTx/>
                <a:latin typeface="Calibri" panose="020F0502020204030204"/>
                <a:ea typeface="+mn-ea"/>
                <a:cs typeface="+mn-cs"/>
              </a:rPr>
              <a:t>Primary Duties of the Campus Behavior Coordinator:</a:t>
            </a:r>
          </a:p>
          <a:p>
            <a:pPr marL="228600" marR="0" lvl="0" indent="-22860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Ensure the student code of conduct is followed by all students and enforced consistently by appropriate staff; </a:t>
            </a:r>
          </a:p>
          <a:p>
            <a:pPr marL="228600" marR="0" lvl="0" indent="-22860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Promptly notify the parent/guardian of the student being placed in a disciplinary setting;</a:t>
            </a:r>
          </a:p>
          <a:p>
            <a:pPr marL="228600" marR="0" lvl="0" indent="-22860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Carry out the due process for each incident resulting in a student being removed from a regular education setting and placed in a disciplinary setting;</a:t>
            </a:r>
          </a:p>
          <a:p>
            <a:pPr marL="228600" marR="0" lvl="0" indent="-22860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lang="en-US" sz="2400" dirty="0">
                <a:solidFill>
                  <a:schemeClr val="tx1"/>
                </a:solidFill>
                <a:ea typeface="Source Sans Pro SemiBold" panose="020B0603030403020204" pitchFamily="34" charset="0"/>
              </a:rPr>
              <a:t>Schedule a disciplinary conference for a DAEP placement no later than the third class day after the day on which a student is removed from class; and</a:t>
            </a:r>
          </a:p>
          <a:p>
            <a:pPr marL="0" indent="0">
              <a:buNone/>
            </a:pPr>
            <a:endParaRPr lang="en-US" sz="2400" b="1" dirty="0"/>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2169057909"/>
      </p:ext>
    </p:extLst>
  </p:cSld>
  <p:clrMapOvr>
    <a:masterClrMapping/>
  </p:clrMapOvr>
  <p:transition spd="slow"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a:xfrm>
            <a:off x="2347414" y="1126534"/>
            <a:ext cx="9640453" cy="5626603"/>
          </a:xfrm>
        </p:spPr>
        <p:txBody>
          <a:bodyPr/>
          <a:lstStyle/>
          <a:p>
            <a:pPr marL="0" indent="0">
              <a:buNone/>
            </a:pPr>
            <a:r>
              <a:rPr lang="en-US" sz="2400" dirty="0">
                <a:solidFill>
                  <a:schemeClr val="tx1"/>
                </a:solidFill>
              </a:rPr>
              <a:t>Primary Duties of the Campus Behavior Coordinator (continued):</a:t>
            </a:r>
          </a:p>
          <a:p>
            <a:pPr>
              <a:buFont typeface="Arial" panose="020B0604020202020204" pitchFamily="34" charset="0"/>
              <a:buChar char="•"/>
            </a:pPr>
            <a:r>
              <a:rPr lang="en-US" sz="2400" dirty="0">
                <a:solidFill>
                  <a:schemeClr val="tx1"/>
                </a:solidFill>
              </a:rPr>
              <a:t>Provide a transition plan for each student returning to the regular classroom from an alternative placement within five days of the return. </a:t>
            </a:r>
          </a:p>
          <a:p>
            <a:pPr marL="0" indent="0">
              <a:buNone/>
            </a:pPr>
            <a:r>
              <a:rPr lang="en-US" sz="2400" b="1" dirty="0">
                <a:solidFill>
                  <a:schemeClr val="tx1"/>
                </a:solidFill>
              </a:rPr>
              <a:t>Transition Plan</a:t>
            </a:r>
            <a:r>
              <a:rPr lang="en-US" b="1" dirty="0">
                <a:solidFill>
                  <a:schemeClr val="tx1"/>
                </a:solidFill>
              </a:rPr>
              <a:t>:</a:t>
            </a:r>
            <a:endParaRPr lang="en-US" sz="2400" dirty="0">
              <a:solidFill>
                <a:schemeClr val="tx1"/>
              </a:solidFill>
            </a:endParaRPr>
          </a:p>
          <a:p>
            <a:pPr marL="914400" lvl="1"/>
            <a:r>
              <a:rPr lang="en-US" dirty="0">
                <a:solidFill>
                  <a:schemeClr val="tx1"/>
                </a:solidFill>
              </a:rPr>
              <a:t>Must include recommendations for the best educational placement for the student from a variety of people associated with the district or campus. </a:t>
            </a:r>
          </a:p>
          <a:p>
            <a:pPr marL="914400" lvl="1"/>
            <a:r>
              <a:rPr lang="en-US" dirty="0">
                <a:solidFill>
                  <a:schemeClr val="tx1"/>
                </a:solidFill>
              </a:rPr>
              <a:t>Must include information regarding the process for requesting a full individual and initial evaluation of the student for purposes of special education services (</a:t>
            </a:r>
            <a:r>
              <a:rPr lang="en-US" dirty="0">
                <a:solidFill>
                  <a:srgbClr val="D93C10"/>
                </a:solidFill>
                <a:hlinkClick r:id="rId3">
                  <a:extLst>
                    <a:ext uri="{A12FA001-AC4F-418D-AE19-62706E023703}">
                      <ahyp:hlinkClr xmlns:ahyp="http://schemas.microsoft.com/office/drawing/2018/hyperlinkcolor" val="tx"/>
                    </a:ext>
                  </a:extLst>
                </a:hlinkClick>
              </a:rPr>
              <a:t>HB 3928</a:t>
            </a:r>
            <a:r>
              <a:rPr lang="en-US" dirty="0">
                <a:solidFill>
                  <a:schemeClr val="tx1"/>
                </a:solidFill>
              </a:rPr>
              <a:t>)</a:t>
            </a:r>
          </a:p>
          <a:p>
            <a:pPr marL="914400" lvl="1"/>
            <a:r>
              <a:rPr lang="en-US" dirty="0">
                <a:solidFill>
                  <a:srgbClr val="313131"/>
                </a:solidFill>
              </a:rPr>
              <a:t>M</a:t>
            </a:r>
            <a:r>
              <a:rPr lang="en-US" dirty="0"/>
              <a:t>ay </a:t>
            </a:r>
            <a:r>
              <a:rPr lang="en-US" dirty="0">
                <a:solidFill>
                  <a:schemeClr val="tx1"/>
                </a:solidFill>
              </a:rPr>
              <a:t>include resources for assistance in academics, counseling, behavior management, and access to available mental health services. </a:t>
            </a:r>
          </a:p>
          <a:p>
            <a:pPr marL="798513" lvl="1" indent="-798513">
              <a:buNone/>
            </a:pPr>
            <a:r>
              <a:rPr lang="en-US" sz="2400" b="1" dirty="0">
                <a:solidFill>
                  <a:schemeClr val="tx1"/>
                </a:solidFill>
              </a:rPr>
              <a:t>Note: </a:t>
            </a:r>
            <a:r>
              <a:rPr lang="en-US" sz="2400" dirty="0">
                <a:solidFill>
                  <a:schemeClr val="tx1"/>
                </a:solidFill>
              </a:rPr>
              <a:t>Sample form is under Resources and Materials on the </a:t>
            </a:r>
            <a:r>
              <a:rPr lang="en-US" sz="2400" dirty="0">
                <a:hlinkClick r:id="rId4"/>
              </a:rPr>
              <a:t>TEA Student Discipline Webpage</a:t>
            </a:r>
            <a:r>
              <a:rPr lang="en-US" sz="2400" dirty="0"/>
              <a:t>.</a:t>
            </a:r>
            <a:endParaRPr lang="en-US" sz="2400" b="1" dirty="0"/>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991743117"/>
      </p:ext>
    </p:extLst>
  </p:cSld>
  <p:clrMapOvr>
    <a:masterClrMapping/>
  </p:clrMapOvr>
  <p:transition spd="slow"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p:txBody>
          <a:bodyPr/>
          <a:lstStyle/>
          <a:p>
            <a:pPr marL="0" indent="0">
              <a:buNone/>
            </a:pPr>
            <a:r>
              <a:rPr lang="en-US" sz="2400" b="1" dirty="0">
                <a:solidFill>
                  <a:schemeClr val="tx1"/>
                </a:solidFill>
              </a:rPr>
              <a:t>Bullying Prevention Policies and Procedures </a:t>
            </a:r>
            <a:r>
              <a:rPr lang="en-US" sz="2400" dirty="0">
                <a:solidFill>
                  <a:schemeClr val="tx1"/>
                </a:solidFill>
              </a:rPr>
              <a:t>(</a:t>
            </a:r>
            <a:r>
              <a:rPr lang="en-US" sz="2400" dirty="0">
                <a:solidFill>
                  <a:schemeClr val="tx1"/>
                </a:solidFill>
                <a:hlinkClick r:id="rId3"/>
              </a:rPr>
              <a:t>TEC, </a:t>
            </a:r>
            <a:r>
              <a:rPr lang="en-US" sz="2400" dirty="0">
                <a:solidFill>
                  <a:schemeClr val="tx1"/>
                </a:solidFill>
                <a:ea typeface="Source Sans Pro SemiBold" panose="020B0603030403020204" pitchFamily="34" charset="0"/>
                <a:hlinkClick r:id="rId3"/>
              </a:rPr>
              <a:t>§37.0832</a:t>
            </a:r>
            <a:r>
              <a:rPr lang="en-US" sz="2400" dirty="0">
                <a:solidFill>
                  <a:schemeClr val="tx1"/>
                </a:solidFill>
                <a:ea typeface="Source Sans Pro SemiBold" panose="020B0603030403020204" pitchFamily="34" charset="0"/>
              </a:rPr>
              <a:t>)</a:t>
            </a:r>
            <a:r>
              <a:rPr lang="en-US" sz="2400" b="1" dirty="0">
                <a:solidFill>
                  <a:schemeClr val="tx1"/>
                </a:solidFill>
                <a:ea typeface="Source Sans Pro SemiBold" panose="020B0603030403020204" pitchFamily="34" charset="0"/>
              </a:rPr>
              <a:t>:</a:t>
            </a:r>
          </a:p>
          <a:p>
            <a:pPr marL="0" indent="0">
              <a:buNone/>
            </a:pPr>
            <a:r>
              <a:rPr lang="en-US" sz="2400" dirty="0">
                <a:solidFill>
                  <a:schemeClr val="tx1"/>
                </a:solidFill>
                <a:ea typeface="Source Sans Pro SemiBold" panose="020B0603030403020204" pitchFamily="34" charset="0"/>
              </a:rPr>
              <a:t>The board of trustees of each school district must adopt a bullying prevention policy,  including any necessary procedures</a:t>
            </a:r>
            <a:r>
              <a:rPr lang="en-US"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that: </a:t>
            </a:r>
            <a:r>
              <a:rPr lang="en-US" sz="2400" b="1" dirty="0">
                <a:solidFill>
                  <a:schemeClr val="tx1"/>
                </a:solidFill>
                <a:ea typeface="Source Sans Pro SemiBold" panose="020B0603030403020204" pitchFamily="34" charset="0"/>
              </a:rPr>
              <a:t> </a:t>
            </a:r>
          </a:p>
          <a:p>
            <a:pPr>
              <a:buFont typeface="Arial" panose="020B0604020202020204" pitchFamily="34" charset="0"/>
              <a:buChar char="•"/>
            </a:pPr>
            <a:r>
              <a:rPr lang="en-US" sz="2400" dirty="0">
                <a:solidFill>
                  <a:schemeClr val="tx1"/>
                </a:solidFill>
                <a:ea typeface="Source Sans Pro SemiBold" panose="020B0603030403020204" pitchFamily="34" charset="0"/>
              </a:rPr>
              <a:t>Prohibits the bullying of a student;</a:t>
            </a:r>
          </a:p>
          <a:p>
            <a:pPr>
              <a:buFont typeface="Arial" panose="020B0604020202020204" pitchFamily="34" charset="0"/>
              <a:buChar char="•"/>
            </a:pPr>
            <a:r>
              <a:rPr lang="en-US" sz="2400" dirty="0">
                <a:solidFill>
                  <a:schemeClr val="tx1"/>
                </a:solidFill>
                <a:ea typeface="Source Sans Pro SemiBold" panose="020B0603030403020204" pitchFamily="34" charset="0"/>
              </a:rPr>
              <a:t>Prevents and mediates bullying incidents between students that:</a:t>
            </a:r>
          </a:p>
          <a:p>
            <a:pPr lvl="1">
              <a:buFont typeface="Arial" panose="020B0604020202020204" pitchFamily="34" charset="0"/>
              <a:buChar char="•"/>
            </a:pPr>
            <a:r>
              <a:rPr lang="en-US" dirty="0">
                <a:solidFill>
                  <a:schemeClr val="tx1"/>
                </a:solidFill>
                <a:ea typeface="Source Sans Pro SemiBold" panose="020B0603030403020204" pitchFamily="34" charset="0"/>
              </a:rPr>
              <a:t> interfere with a student's educational opportunities; or </a:t>
            </a:r>
          </a:p>
          <a:p>
            <a:pPr lvl="1">
              <a:buFont typeface="Arial" panose="020B0604020202020204" pitchFamily="34" charset="0"/>
              <a:buChar char="•"/>
            </a:pPr>
            <a:r>
              <a:rPr lang="en-US" dirty="0">
                <a:solidFill>
                  <a:schemeClr val="tx1"/>
                </a:solidFill>
                <a:ea typeface="Source Sans Pro SemiBold" panose="020B0603030403020204" pitchFamily="34" charset="0"/>
              </a:rPr>
              <a:t>substantially disrupt the orderly operation of a classroom, school, or school-sponsored or school-related activities;</a:t>
            </a:r>
          </a:p>
          <a:p>
            <a:pPr marL="228600" lvl="1" indent="-228600">
              <a:spcBef>
                <a:spcPts val="1000"/>
              </a:spcBef>
              <a:buClr>
                <a:schemeClr val="accent2"/>
              </a:buClr>
            </a:pPr>
            <a:r>
              <a:rPr lang="en-US" dirty="0">
                <a:solidFill>
                  <a:schemeClr val="tx1"/>
                </a:solidFill>
                <a:ea typeface="Source Sans Pro SemiBold" panose="020B0603030403020204" pitchFamily="34" charset="0"/>
              </a:rPr>
              <a:t>Prohibits retaliation against any person, including a victim, a witness, or another person, who in good faith provides information concerning an incident of bullying; </a:t>
            </a:r>
          </a:p>
          <a:p>
            <a:pPr marL="457200" lvl="1" indent="0">
              <a:buNone/>
            </a:pPr>
            <a:endParaRPr lang="en-US" dirty="0">
              <a:ea typeface="Source Sans Pro SemiBold" panose="020B0603030403020204" pitchFamily="34" charset="0"/>
            </a:endParaRPr>
          </a:p>
          <a:p>
            <a:pPr marL="0" indent="0">
              <a:buNone/>
            </a:pPr>
            <a:r>
              <a:rPr lang="en-US" sz="2400" dirty="0">
                <a:ea typeface="Source Sans Pro SemiBold" panose="020B0603030403020204" pitchFamily="34" charset="0"/>
              </a:rPr>
              <a:t> </a:t>
            </a:r>
          </a:p>
          <a:p>
            <a:pPr marL="0" indent="0">
              <a:buNone/>
            </a:pPr>
            <a:endParaRPr lang="en-US" sz="2400" b="1" dirty="0"/>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1419155846"/>
      </p:ext>
    </p:extLst>
  </p:cSld>
  <p:clrMapOvr>
    <a:masterClrMapping/>
  </p:clrMapOvr>
  <p:transition spd="slow"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p:txBody>
          <a:bodyPr/>
          <a:lstStyle/>
          <a:p>
            <a:pPr marL="0" indent="0">
              <a:buNone/>
            </a:pPr>
            <a:r>
              <a:rPr lang="en-US" sz="2400" dirty="0">
                <a:solidFill>
                  <a:schemeClr val="tx1"/>
                </a:solidFill>
              </a:rPr>
              <a:t>Bullying Prevention Policies and Procedures</a:t>
            </a:r>
            <a:r>
              <a:rPr lang="en-US" sz="2400" dirty="0">
                <a:solidFill>
                  <a:schemeClr val="tx1"/>
                </a:solidFill>
                <a:ea typeface="Source Sans Pro SemiBold" panose="020B0603030403020204" pitchFamily="34" charset="0"/>
              </a:rPr>
              <a:t> (continued)</a:t>
            </a:r>
            <a:r>
              <a:rPr lang="en-US" sz="2400" b="1" dirty="0">
                <a:solidFill>
                  <a:schemeClr val="tx1"/>
                </a:solidFill>
                <a:ea typeface="Source Sans Pro SemiBold" panose="020B0603030403020204" pitchFamily="34" charset="0"/>
              </a:rPr>
              <a:t>: </a:t>
            </a:r>
          </a:p>
          <a:p>
            <a:pPr>
              <a:buFont typeface="Arial" panose="020B0604020202020204" pitchFamily="34" charset="0"/>
              <a:buChar char="•"/>
            </a:pPr>
            <a:r>
              <a:rPr lang="en-US" sz="2400" dirty="0">
                <a:solidFill>
                  <a:schemeClr val="tx1"/>
                </a:solidFill>
                <a:ea typeface="Source Sans Pro SemiBold" panose="020B0603030403020204" pitchFamily="34" charset="0"/>
              </a:rPr>
              <a:t>Establishes a procedure for providing notice of an incident of bullying to:</a:t>
            </a:r>
          </a:p>
          <a:p>
            <a:pPr lvl="1">
              <a:buFont typeface="Arial" panose="020B0604020202020204" pitchFamily="34" charset="0"/>
              <a:buChar char="•"/>
            </a:pPr>
            <a:r>
              <a:rPr lang="en-US" dirty="0">
                <a:solidFill>
                  <a:schemeClr val="tx1"/>
                </a:solidFill>
                <a:ea typeface="Source Sans Pro SemiBold" panose="020B0603030403020204" pitchFamily="34" charset="0"/>
              </a:rPr>
              <a:t>a parent/guardian of the alleged victim on or before the third business day after the date the incident is reported; and </a:t>
            </a:r>
          </a:p>
          <a:p>
            <a:pPr lvl="1">
              <a:buFont typeface="Arial" panose="020B0604020202020204" pitchFamily="34" charset="0"/>
              <a:buChar char="•"/>
            </a:pPr>
            <a:r>
              <a:rPr lang="en-US" dirty="0">
                <a:solidFill>
                  <a:schemeClr val="tx1"/>
                </a:solidFill>
                <a:ea typeface="Source Sans Pro SemiBold" panose="020B0603030403020204" pitchFamily="34" charset="0"/>
              </a:rPr>
              <a:t>a parent/guardian of the alleged bully within a reasonable amount of time after the incident;</a:t>
            </a:r>
            <a:endParaRPr lang="en-US" b="1" dirty="0">
              <a:solidFill>
                <a:schemeClr val="tx1"/>
              </a:solidFill>
              <a:ea typeface="Source Sans Pro SemiBold" panose="020B0603030403020204" pitchFamily="34" charset="0"/>
            </a:endParaRPr>
          </a:p>
          <a:p>
            <a:pPr>
              <a:buFont typeface="Arial" panose="020B0604020202020204" pitchFamily="34" charset="0"/>
              <a:buChar char="•"/>
            </a:pPr>
            <a:r>
              <a:rPr lang="en-US" sz="2400" dirty="0">
                <a:solidFill>
                  <a:schemeClr val="tx1"/>
                </a:solidFill>
                <a:ea typeface="Source Sans Pro SemiBold" panose="020B0603030403020204" pitchFamily="34" charset="0"/>
              </a:rPr>
              <a:t>Establishes the actions a student should take to obtain assistance and intervention in response to bullying;</a:t>
            </a:r>
          </a:p>
          <a:p>
            <a:pPr>
              <a:buFont typeface="Arial" panose="020B0604020202020204" pitchFamily="34" charset="0"/>
              <a:buChar char="•"/>
            </a:pPr>
            <a:r>
              <a:rPr lang="en-US" sz="2400" dirty="0">
                <a:solidFill>
                  <a:schemeClr val="tx1"/>
                </a:solidFill>
                <a:ea typeface="Source Sans Pro SemiBold" panose="020B0603030403020204" pitchFamily="34" charset="0"/>
              </a:rPr>
              <a:t>Sets out the available counseling options for a student who is a victim of or a witness to bullying or who engages in bullying;</a:t>
            </a:r>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2576370349"/>
      </p:ext>
    </p:extLst>
  </p:cSld>
  <p:clrMapOvr>
    <a:masterClrMapping/>
  </p:clrMapOvr>
  <p:transition spd="slow" advTm="1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a:xfrm>
            <a:off x="2347415" y="1495650"/>
            <a:ext cx="8988726" cy="4737369"/>
          </a:xfrm>
        </p:spPr>
        <p:txBody>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Bullying Prevention Policies and Procedures (continued): </a:t>
            </a:r>
          </a:p>
          <a:p>
            <a:pPr>
              <a:buClr>
                <a:srgbClr val="F16038"/>
              </a:buClr>
              <a:buFont typeface="Arial" panose="020B0604020202020204" pitchFamily="34" charset="0"/>
              <a:buChar char="•"/>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Establishes procedures for reporting an incident of bullying, including procedures for a student to anonymously report an incident of bullying, investigating a reported incident of bullying, and determining whether the reported incident of bullying occurred</a:t>
            </a:r>
            <a:r>
              <a:rPr lang="en-US" sz="2400" dirty="0">
                <a:solidFill>
                  <a:schemeClr val="tx1"/>
                </a:solidFill>
                <a:latin typeface="Calibri" panose="020F0502020204030204"/>
              </a:rPr>
              <a:t>;</a:t>
            </a:r>
            <a:endPar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Prohibits the imposition of a disciplinary measure on a student who, after an investigation, is found to be a victim of bullying, based on that student's use of reasonable self-defense in response to the bullying;</a:t>
            </a:r>
          </a:p>
          <a:p>
            <a:pPr>
              <a:buClr>
                <a:srgbClr val="F16038"/>
              </a:buClr>
              <a:buFont typeface="Arial" panose="020B0604020202020204" pitchFamily="34" charset="0"/>
              <a:buChar char="•"/>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Requires that discipline for bullying of a student with disabilities comply with applicable requirements under federal law, including the Individuals with Disabilities Education Act (IDEA) (</a:t>
            </a:r>
            <a:r>
              <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20 U.S.C. §1400 et seq.</a:t>
            </a: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 and</a:t>
            </a:r>
          </a:p>
          <a:p>
            <a:pPr marL="0" indent="0">
              <a:buNone/>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IV.  Responsibilities and Suggested Best Practices </a:t>
            </a:r>
          </a:p>
        </p:txBody>
      </p:sp>
    </p:spTree>
    <p:extLst>
      <p:ext uri="{BB962C8B-B14F-4D97-AF65-F5344CB8AC3E}">
        <p14:creationId xmlns:p14="http://schemas.microsoft.com/office/powerpoint/2010/main" val="2998376485"/>
      </p:ext>
    </p:extLst>
  </p:cSld>
  <p:clrMapOvr>
    <a:masterClrMapping/>
  </p:clrMapOvr>
  <p:transition spd="slow" advTm="10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Source Sans Pro SemiBold" panose="020B0603030403020204" pitchFamily="34" charset="0"/>
                <a:cs typeface="+mn-cs"/>
              </a:rPr>
              <a:t>Bullying Prevention Policies and Procedures (continued)</a:t>
            </a:r>
            <a:r>
              <a:rPr kumimoji="0" lang="en-US" sz="2400" b="1" i="0" u="none" strike="noStrike" kern="1200" cap="none" spc="0" normalizeH="0" baseline="0" noProof="0" dirty="0">
                <a:ln>
                  <a:noFill/>
                </a:ln>
                <a:solidFill>
                  <a:schemeClr val="tx1"/>
                </a:solidFill>
                <a:effectLst/>
                <a:uLnTx/>
                <a:uFillTx/>
                <a:latin typeface="Calibri" panose="020F0502020204030204"/>
                <a:ea typeface="Source Sans Pro SemiBold" panose="020B0603030403020204" pitchFamily="34" charset="0"/>
                <a:cs typeface="+mn-cs"/>
              </a:rPr>
              <a:t>: </a:t>
            </a:r>
          </a:p>
          <a:p>
            <a:pPr marL="228600" marR="0" lvl="0" indent="-228600" algn="l" defTabSz="914400" rtl="0" eaLnBrk="1" fontAlgn="auto" latinLnBrk="0" hangingPunct="1">
              <a:lnSpc>
                <a:spcPct val="90000"/>
              </a:lnSpc>
              <a:spcBef>
                <a:spcPts val="1000"/>
              </a:spcBef>
              <a:spcAft>
                <a:spcPts val="0"/>
              </a:spcAft>
              <a:buClr>
                <a:srgbClr val="F16038"/>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Source Sans Pro SemiBold" panose="020B0603030403020204" pitchFamily="34" charset="0"/>
                <a:cs typeface="+mn-cs"/>
              </a:rPr>
              <a:t>Complies with the</a:t>
            </a:r>
            <a:r>
              <a:rPr kumimoji="0" lang="en-US" sz="2400" b="0" i="0" u="none" strike="noStrike" kern="1200" cap="none" spc="0" normalizeH="0" baseline="0" noProof="0" dirty="0">
                <a:ln>
                  <a:noFill/>
                </a:ln>
                <a:solidFill>
                  <a:srgbClr val="0D6CB9"/>
                </a:solidFill>
                <a:effectLst/>
                <a:uLnTx/>
                <a:uFillTx/>
                <a:latin typeface="Calibri" panose="020F0502020204030204"/>
                <a:ea typeface="Source Sans Pro SemiBold" panose="020B0603030403020204" pitchFamily="34" charset="0"/>
                <a:cs typeface="+mn-cs"/>
              </a:rPr>
              <a:t> </a:t>
            </a:r>
            <a:r>
              <a:rPr kumimoji="0" lang="en-US" sz="2400" b="0" i="0" u="none" strike="noStrike" kern="1200" cap="none" spc="0" normalizeH="0" baseline="0" noProof="0" dirty="0">
                <a:ln>
                  <a:noFill/>
                </a:ln>
                <a:solidFill>
                  <a:srgbClr val="0D6CB9"/>
                </a:solidFill>
                <a:effectLst/>
                <a:uLnTx/>
                <a:uFillTx/>
                <a:latin typeface="Calibri" panose="020F0502020204030204"/>
                <a:ea typeface="Source Sans Pro SemiBold" panose="020B0603030403020204" pitchFamily="34" charset="0"/>
                <a:cs typeface="+mn-cs"/>
                <a:hlinkClick r:id="rId3">
                  <a:extLst>
                    <a:ext uri="{A12FA001-AC4F-418D-AE19-62706E023703}">
                      <ahyp:hlinkClr xmlns:ahyp="http://schemas.microsoft.com/office/drawing/2018/hyperlinkcolor" val="tx"/>
                    </a:ext>
                  </a:extLst>
                </a:hlinkClick>
              </a:rPr>
              <a:t>minimum standards </a:t>
            </a:r>
            <a:r>
              <a:rPr kumimoji="0" lang="en-US" sz="2400" b="0" i="0" u="none" strike="noStrike" kern="1200" cap="none" spc="0" normalizeH="0" baseline="0" noProof="0" dirty="0">
                <a:ln>
                  <a:noFill/>
                </a:ln>
                <a:solidFill>
                  <a:schemeClr val="tx1"/>
                </a:solidFill>
                <a:effectLst/>
                <a:uLnTx/>
                <a:uFillTx/>
                <a:latin typeface="Calibri" panose="020F0502020204030204"/>
                <a:ea typeface="Source Sans Pro SemiBold" panose="020B0603030403020204" pitchFamily="34" charset="0"/>
                <a:cs typeface="+mn-cs"/>
              </a:rPr>
              <a:t>adopted by the agency under     </a:t>
            </a:r>
            <a:r>
              <a:rPr kumimoji="0" lang="en-US" sz="2400" b="0" i="0" u="none" strike="noStrike" kern="1200" cap="none" spc="0" normalizeH="0" baseline="0" noProof="0" dirty="0">
                <a:ln>
                  <a:noFill/>
                </a:ln>
                <a:solidFill>
                  <a:srgbClr val="1682C5"/>
                </a:solidFill>
                <a:effectLst/>
                <a:uLnTx/>
                <a:uFillTx/>
                <a:latin typeface="Calibri" panose="020F0502020204030204"/>
                <a:ea typeface="Source Sans Pro SemiBold" panose="020B0603030403020204" pitchFamily="34" charset="0"/>
                <a:hlinkClick r:id="rId4">
                  <a:extLst>
                    <a:ext uri="{A12FA001-AC4F-418D-AE19-62706E023703}">
                      <ahyp:hlinkClr xmlns:ahyp="http://schemas.microsoft.com/office/drawing/2018/hyperlinkcolor" val="tx"/>
                    </a:ext>
                  </a:extLst>
                </a:hlinkClick>
              </a:rPr>
              <a:t>TEC, §37.0832(c-1</a:t>
            </a:r>
            <a:r>
              <a:rPr lang="en-US" sz="2400" dirty="0">
                <a:solidFill>
                  <a:srgbClr val="1682C5"/>
                </a:solidFill>
                <a:latin typeface="Calibri" panose="020F0502020204030204"/>
                <a:ea typeface="Source Sans Pro SemiBold" panose="020B0603030403020204" pitchFamily="34" charset="0"/>
                <a:hlinkClick r:id="rId4">
                  <a:extLst>
                    <a:ext uri="{A12FA001-AC4F-418D-AE19-62706E023703}">
                      <ahyp:hlinkClr xmlns:ahyp="http://schemas.microsoft.com/office/drawing/2018/hyperlinkcolor" val="tx"/>
                    </a:ext>
                  </a:extLst>
                </a:hlinkClick>
              </a:rPr>
              <a:t>)</a:t>
            </a:r>
            <a:r>
              <a:rPr lang="en-US" sz="2400" dirty="0">
                <a:solidFill>
                  <a:schemeClr val="tx1"/>
                </a:solidFill>
                <a:latin typeface="Calibri" panose="020F0502020204030204"/>
                <a:ea typeface="Source Sans Pro SemiBold" panose="020B0603030403020204" pitchFamily="34" charset="0"/>
              </a:rPr>
              <a:t>.</a:t>
            </a:r>
            <a:r>
              <a:rPr lang="en-US" sz="2400" dirty="0">
                <a:solidFill>
                  <a:srgbClr val="0D6CB9"/>
                </a:solidFill>
                <a:highlight>
                  <a:srgbClr val="FFFF00"/>
                </a:highlight>
                <a:latin typeface="Calibri" panose="020F0502020204030204"/>
                <a:ea typeface="Source Sans Pro SemiBold" panose="020B0603030403020204" pitchFamily="34" charset="0"/>
                <a:hlinkClick r:id="rId4">
                  <a:extLst>
                    <a:ext uri="{A12FA001-AC4F-418D-AE19-62706E023703}">
                      <ahyp:hlinkClr xmlns:ahyp="http://schemas.microsoft.com/office/drawing/2018/hyperlinkcolor" val="tx"/>
                    </a:ext>
                  </a:extLst>
                </a:hlinkClick>
              </a:rPr>
              <a:t>  </a:t>
            </a:r>
            <a:endParaRPr lang="en-US" sz="2400" dirty="0">
              <a:solidFill>
                <a:srgbClr val="0D6CB9"/>
              </a:solidFill>
              <a:highlight>
                <a:srgbClr val="FFFF00"/>
              </a:highlight>
              <a:latin typeface="Calibri" panose="020F0502020204030204"/>
              <a:ea typeface="Source Sans Pro SemiBold" panose="020B0603030403020204" pitchFamily="34" charset="0"/>
            </a:endParaRPr>
          </a:p>
          <a:p>
            <a:pPr marL="0" marR="0" lvl="0" indent="0" algn="l" defTabSz="914400" rtl="0" eaLnBrk="1" fontAlgn="auto" latinLnBrk="0" hangingPunct="1">
              <a:lnSpc>
                <a:spcPct val="90000"/>
              </a:lnSpc>
              <a:spcBef>
                <a:spcPts val="1000"/>
              </a:spcBef>
              <a:spcAft>
                <a:spcPts val="0"/>
              </a:spcAft>
              <a:buClr>
                <a:srgbClr val="F16038"/>
              </a:buClr>
              <a:buSzTx/>
              <a:buNone/>
              <a:tabLst/>
              <a:defRPr/>
            </a:pPr>
            <a:endParaRPr lang="en-US" sz="2400" dirty="0">
              <a:solidFill>
                <a:srgbClr val="0D6CB9"/>
              </a:solidFill>
              <a:highlight>
                <a:srgbClr val="FFFF00"/>
              </a:highlight>
              <a:latin typeface="Calibri" panose="020F0502020204030204"/>
              <a:ea typeface="Source Sans Pro SemiBold" panose="020B0603030403020204" pitchFamily="34" charset="0"/>
            </a:endParaRPr>
          </a:p>
          <a:p>
            <a:pPr marL="0" marR="0" lvl="0" indent="0" algn="l" defTabSz="914400" rtl="0" eaLnBrk="1" fontAlgn="auto" latinLnBrk="0" hangingPunct="1">
              <a:lnSpc>
                <a:spcPct val="90000"/>
              </a:lnSpc>
              <a:spcBef>
                <a:spcPts val="1000"/>
              </a:spcBef>
              <a:spcAft>
                <a:spcPts val="0"/>
              </a:spcAft>
              <a:buClr>
                <a:srgbClr val="F16038"/>
              </a:buClr>
              <a:buSzTx/>
              <a:buNone/>
              <a:tabLst/>
              <a:defRPr/>
            </a:pPr>
            <a:r>
              <a:rPr lang="en-US" sz="2400" b="1" dirty="0">
                <a:solidFill>
                  <a:schemeClr val="tx1"/>
                </a:solidFill>
                <a:latin typeface="Calibri" panose="020F0502020204030204"/>
                <a:ea typeface="Source Sans Pro SemiBold" panose="020B0603030403020204" pitchFamily="34" charset="0"/>
              </a:rPr>
              <a:t>Notes:	</a:t>
            </a:r>
            <a:r>
              <a:rPr lang="en-US" sz="2400" dirty="0">
                <a:solidFill>
                  <a:schemeClr val="tx1"/>
                </a:solidFill>
                <a:latin typeface="Calibri" panose="020F0502020204030204"/>
                <a:ea typeface="Source Sans Pro SemiBold" panose="020B0603030403020204" pitchFamily="34" charset="0"/>
              </a:rPr>
              <a:t>Adopted bullying prevention policies and procedures must be 	included in student and employee handbooks annually (as  	well as the district improvement plan (DIP), where applicable, under 	</a:t>
            </a:r>
            <a:r>
              <a:rPr lang="en-US" sz="2400" dirty="0">
                <a:solidFill>
                  <a:srgbClr val="1682C5"/>
                </a:solidFill>
                <a:latin typeface="Calibri" panose="020F0502020204030204"/>
                <a:ea typeface="Source Sans Pro SemiBold" panose="020B0603030403020204" pitchFamily="34" charset="0"/>
                <a:hlinkClick r:id="rId5">
                  <a:extLst>
                    <a:ext uri="{A12FA001-AC4F-418D-AE19-62706E023703}">
                      <ahyp:hlinkClr xmlns:ahyp="http://schemas.microsoft.com/office/drawing/2018/hyperlinkcolor" val="tx"/>
                    </a:ext>
                  </a:extLst>
                </a:hlinkClick>
              </a:rPr>
              <a:t>TEC, </a:t>
            </a:r>
            <a:r>
              <a:rPr kumimoji="0" lang="en-US" sz="2400" b="0" i="0" u="none" strike="noStrike" kern="1200" cap="none" spc="0" normalizeH="0" baseline="0" noProof="0" dirty="0">
                <a:ln>
                  <a:noFill/>
                </a:ln>
                <a:solidFill>
                  <a:srgbClr val="1682C5"/>
                </a:solidFill>
                <a:effectLst/>
                <a:uLnTx/>
                <a:uFillTx/>
                <a:latin typeface="Calibri" panose="020F0502020204030204"/>
                <a:hlinkClick r:id="rId5">
                  <a:extLst>
                    <a:ext uri="{A12FA001-AC4F-418D-AE19-62706E023703}">
                      <ahyp:hlinkClr xmlns:ahyp="http://schemas.microsoft.com/office/drawing/2018/hyperlinkcolor" val="tx"/>
                    </a:ext>
                  </a:extLst>
                </a:hlinkClick>
              </a:rPr>
              <a:t>§</a:t>
            </a:r>
            <a:r>
              <a:rPr lang="en-US" sz="2400" dirty="0">
                <a:solidFill>
                  <a:srgbClr val="0D6CB9"/>
                </a:solidFill>
                <a:latin typeface="Calibri" panose="020F0502020204030204"/>
                <a:ea typeface="Source Sans Pro SemiBold" panose="020B0603030403020204" pitchFamily="34" charset="0"/>
                <a:hlinkClick r:id="rId5">
                  <a:extLst>
                    <a:ext uri="{A12FA001-AC4F-418D-AE19-62706E023703}">
                      <ahyp:hlinkClr xmlns:ahyp="http://schemas.microsoft.com/office/drawing/2018/hyperlinkcolor" val="tx"/>
                    </a:ext>
                  </a:extLst>
                </a:hlinkClick>
              </a:rPr>
              <a:t>11.252</a:t>
            </a:r>
            <a:r>
              <a:rPr lang="en-US" sz="2400" dirty="0">
                <a:solidFill>
                  <a:schemeClr val="tx1"/>
                </a:solidFill>
                <a:latin typeface="Calibri" panose="020F0502020204030204"/>
                <a:ea typeface="Source Sans Pro SemiBold" panose="020B0603030403020204" pitchFamily="34" charset="0"/>
              </a:rPr>
              <a:t>).  Also, t</a:t>
            </a:r>
            <a:r>
              <a:rPr kumimoji="0" lang="en-US" sz="2400" b="0" i="0" u="none" strike="noStrike" kern="1200" cap="none" spc="0" normalizeH="0" baseline="0" noProof="0" dirty="0">
                <a:ln>
                  <a:noFill/>
                </a:ln>
                <a:solidFill>
                  <a:schemeClr val="tx1"/>
                </a:solidFill>
                <a:effectLst/>
                <a:uLnTx/>
                <a:uFillTx/>
                <a:latin typeface="Calibri" panose="020F0502020204030204"/>
                <a:ea typeface="Source Sans Pro SemiBold" panose="020B0603030403020204" pitchFamily="34" charset="0"/>
                <a:cs typeface="+mn-cs"/>
              </a:rPr>
              <a:t>he procedure for reporting bullying must 	be posted on the </a:t>
            </a:r>
            <a:r>
              <a:rPr lang="en-US" sz="2400" dirty="0">
                <a:solidFill>
                  <a:schemeClr val="tx1"/>
                </a:solidFill>
                <a:latin typeface="Calibri" panose="020F0502020204030204"/>
                <a:ea typeface="Source Sans Pro SemiBold" panose="020B0603030403020204" pitchFamily="34" charset="0"/>
              </a:rPr>
              <a:t>LEA’s</a:t>
            </a:r>
            <a:r>
              <a:rPr kumimoji="0" lang="en-US" sz="2400" b="0" i="0" u="none" strike="noStrike" kern="1200" cap="none" spc="0" normalizeH="0" baseline="0" noProof="0" dirty="0">
                <a:ln>
                  <a:noFill/>
                </a:ln>
                <a:solidFill>
                  <a:schemeClr val="tx1"/>
                </a:solidFill>
                <a:effectLst/>
                <a:uLnTx/>
                <a:uFillTx/>
                <a:latin typeface="Calibri" panose="020F0502020204030204"/>
                <a:ea typeface="Source Sans Pro SemiBold" panose="020B0603030403020204" pitchFamily="34" charset="0"/>
                <a:cs typeface="+mn-cs"/>
              </a:rPr>
              <a:t> Internet website to the extent 	practicable.</a:t>
            </a:r>
          </a:p>
          <a:p>
            <a:pPr marL="0" marR="0" lvl="0" indent="0" algn="l" defTabSz="914400" rtl="0" eaLnBrk="1" fontAlgn="auto" latinLnBrk="0" hangingPunct="1">
              <a:lnSpc>
                <a:spcPct val="90000"/>
              </a:lnSpc>
              <a:spcBef>
                <a:spcPts val="1000"/>
              </a:spcBef>
              <a:spcAft>
                <a:spcPts val="0"/>
              </a:spcAft>
              <a:buClr>
                <a:srgbClr val="F16038"/>
              </a:buClr>
              <a:buSzTx/>
              <a:buNone/>
              <a:tabLst/>
              <a:defRPr/>
            </a:pPr>
            <a:r>
              <a:rPr lang="en-US" sz="2400" dirty="0">
                <a:solidFill>
                  <a:srgbClr val="0D6CB9"/>
                </a:solidFill>
                <a:latin typeface="Calibri" panose="020F0502020204030204"/>
                <a:ea typeface="Source Sans Pro SemiBold" panose="020B0603030403020204" pitchFamily="34" charset="0"/>
              </a:rPr>
              <a:t>	</a:t>
            </a:r>
            <a:endParaRPr kumimoji="0" lang="en-US" sz="2400" b="1"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0" indent="0">
              <a:buNone/>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2163463206"/>
      </p:ext>
    </p:extLst>
  </p:cSld>
  <p:clrMapOvr>
    <a:masterClrMapping/>
  </p:clrMapOvr>
  <p:transition spd="slow" advTm="1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a:xfrm>
            <a:off x="2347415" y="1495650"/>
            <a:ext cx="8988726" cy="5162655"/>
          </a:xfrm>
        </p:spPr>
        <p:txBody>
          <a:bodyPr/>
          <a:lstStyle/>
          <a:p>
            <a:pPr marL="0" marR="0" indent="0">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chemeClr val="tx1"/>
                </a:solidFill>
              </a:rPr>
              <a:t>Corporal Punishment </a:t>
            </a:r>
            <a:r>
              <a:rPr lang="en-US" sz="2400" dirty="0">
                <a:solidFill>
                  <a:schemeClr val="tx1"/>
                </a:solidFill>
              </a:rPr>
              <a:t>(</a:t>
            </a:r>
            <a:r>
              <a:rPr lang="en-US" sz="2400" dirty="0">
                <a:solidFill>
                  <a:srgbClr val="0D6CB9"/>
                </a:solidFill>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§37.0011</a:t>
            </a:r>
            <a:r>
              <a:rPr lang="en-US" sz="2400" dirty="0">
                <a:solidFill>
                  <a:schemeClr val="tx1"/>
                </a:solidFill>
                <a:ea typeface="Source Sans Pro SemiBold" panose="020B0603030403020204" pitchFamily="34" charset="0"/>
              </a:rPr>
              <a:t>)</a:t>
            </a:r>
            <a:r>
              <a:rPr lang="en-US" sz="2400" b="1" dirty="0">
                <a:solidFill>
                  <a:schemeClr val="tx1"/>
                </a:solidFill>
              </a:rPr>
              <a:t>:  </a:t>
            </a:r>
          </a:p>
          <a:p>
            <a:pPr marL="0" marR="0" indent="0">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b="1" dirty="0">
              <a:solidFill>
                <a:schemeClr val="tx1"/>
              </a:solidFill>
            </a:endParaRPr>
          </a:p>
          <a:p>
            <a:pPr marR="0">
              <a:spcBef>
                <a:spcPts val="0"/>
              </a:spcBef>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1"/>
                </a:solidFill>
                <a:effectLst/>
                <a:ea typeface="Times New Roman" panose="02020603050405020304" pitchFamily="18" charset="0"/>
              </a:rPr>
              <a:t>The board of trustees may adopt a policy allowing corporal punishment as a method of student discipline.  </a:t>
            </a:r>
          </a:p>
          <a:p>
            <a:pPr marL="0" marR="0" indent="0">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chemeClr val="tx1"/>
              </a:solidFill>
              <a:effectLst/>
              <a:ea typeface="Times New Roman" panose="02020603050405020304" pitchFamily="18" charset="0"/>
            </a:endParaRPr>
          </a:p>
          <a:p>
            <a:pPr marR="0">
              <a:spcBef>
                <a:spcPts val="0"/>
              </a:spcBef>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1"/>
                </a:solidFill>
                <a:effectLst/>
                <a:ea typeface="Times New Roman" panose="02020603050405020304" pitchFamily="18" charset="0"/>
              </a:rPr>
              <a:t>In order to prohibit the use of corporal punishment as a method of student discipline for their child, a student's parent/guardian must submit a written, signed statement each school year to the board of trustees in a manner established by the board.</a:t>
            </a:r>
          </a:p>
          <a:p>
            <a:pPr marL="0" marR="0" indent="0">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chemeClr val="tx1"/>
              </a:solidFill>
              <a:effectLst/>
              <a:ea typeface="Times New Roman" panose="02020603050405020304" pitchFamily="18" charset="0"/>
            </a:endParaRPr>
          </a:p>
          <a:p>
            <a:pPr marR="0">
              <a:spcBef>
                <a:spcPts val="0"/>
              </a:spcBef>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chemeClr val="tx1"/>
                </a:solidFill>
                <a:effectLst/>
                <a:ea typeface="Times New Roman" panose="02020603050405020304" pitchFamily="18" charset="0"/>
              </a:rPr>
              <a:t>Conversely, a student’s parent/guardian may withdraw the prohibition by submitting a written, signed revocation statement to the board at any time during the school year.</a:t>
            </a:r>
            <a:endParaRPr lang="en-US" sz="1800" b="1" dirty="0">
              <a:solidFill>
                <a:schemeClr val="tx1"/>
              </a:solidFill>
              <a:highlight>
                <a:srgbClr val="FFFF00"/>
              </a:highlight>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Best Practice:  </a:t>
            </a:r>
            <a:r>
              <a:rPr lang="en-US" sz="2400" dirty="0">
                <a:solidFill>
                  <a:schemeClr val="tx1"/>
                </a:solidFill>
                <a:ea typeface="Source Sans Pro SemiBold" panose="020B0603030403020204" pitchFamily="34" charset="0"/>
              </a:rPr>
              <a:t>Ensure these procedures are outlined in the student code of conduct. </a:t>
            </a:r>
            <a:endParaRPr lang="en-US" sz="2400" b="1" dirty="0">
              <a:solidFill>
                <a:schemeClr val="tx1"/>
              </a:solidFill>
            </a:endParaRPr>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2176458612"/>
      </p:ext>
    </p:extLst>
  </p:cSld>
  <p:clrMapOvr>
    <a:masterClrMapping/>
  </p:clrMapOvr>
  <p:transition spd="slow" advTm="10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513406"/>
            <a:ext cx="8988726" cy="4947094"/>
          </a:xfrm>
        </p:spPr>
        <p:txBody>
          <a:bodyPr/>
          <a:lstStyle/>
          <a:p>
            <a:pPr marL="0" indent="0">
              <a:buNone/>
            </a:pPr>
            <a:r>
              <a:rPr lang="en-US" sz="2400" b="1" dirty="0">
                <a:solidFill>
                  <a:schemeClr val="tx1"/>
                </a:solidFill>
                <a:ea typeface="Source Sans Pro SemiBold" panose="020B0603030403020204" pitchFamily="34" charset="0"/>
              </a:rPr>
              <a:t>DAEP:   </a:t>
            </a:r>
          </a:p>
          <a:p>
            <a:pPr marL="0" indent="0">
              <a:buNone/>
            </a:pPr>
            <a:r>
              <a:rPr lang="en-US" sz="2400" dirty="0">
                <a:solidFill>
                  <a:schemeClr val="tx1"/>
                </a:solidFill>
                <a:ea typeface="Source Sans Pro SemiBold" panose="020B0603030403020204" pitchFamily="34" charset="0"/>
              </a:rPr>
              <a:t>Each district’s DAEP must be ready for operation during the entire school year.  A district may not have a student assigned to the DAEP each school day, but the DAEP must be ready for operation for any placements or expulsions that might occur.  Mandatory and discretionary removals to DAEP must comply with TEC, Chapter 37, and the student code of conduct.</a:t>
            </a:r>
          </a:p>
          <a:p>
            <a:pPr marL="0" indent="0">
              <a:buNone/>
            </a:pPr>
            <a:endParaRPr lang="en-US" dirty="0">
              <a:solidFill>
                <a:schemeClr val="tx1"/>
              </a:solidFill>
              <a:ea typeface="Source Sans Pro SemiBold" panose="020B0603030403020204" pitchFamily="34" charset="0"/>
            </a:endParaRPr>
          </a:p>
          <a:p>
            <a:pPr marL="798513" indent="-798513"/>
            <a:r>
              <a:rPr lang="en-US" b="1" dirty="0">
                <a:solidFill>
                  <a:srgbClr val="313131"/>
                </a:solidFill>
              </a:rPr>
              <a:t>Note: </a:t>
            </a:r>
            <a:r>
              <a:rPr lang="en-US" dirty="0">
                <a:solidFill>
                  <a:srgbClr val="313131"/>
                </a:solidFill>
              </a:rPr>
              <a:t>Upon the placement of a student in a DAEP, the student's parent/guardian must be given information regarding the process for requesting a full individual and initial evaluation of the student for purposes of special education services under </a:t>
            </a:r>
            <a:r>
              <a:rPr lang="en-US" dirty="0">
                <a:solidFill>
                  <a:srgbClr val="313131"/>
                </a:solidFill>
                <a:hlinkClick r:id="rId3"/>
              </a:rPr>
              <a:t>TEC, §29.004</a:t>
            </a:r>
            <a:r>
              <a:rPr lang="en-US" dirty="0">
                <a:solidFill>
                  <a:srgbClr val="313131"/>
                </a:solidFill>
              </a:rPr>
              <a:t>. (</a:t>
            </a:r>
            <a:r>
              <a:rPr lang="en-US" dirty="0">
                <a:solidFill>
                  <a:srgbClr val="D93C10"/>
                </a:solidFill>
              </a:rPr>
              <a:t>HB 3928</a:t>
            </a:r>
            <a:r>
              <a:rPr lang="en-US" dirty="0">
                <a:solidFill>
                  <a:schemeClr val="tx1"/>
                </a:solidFill>
              </a:rPr>
              <a:t>)</a:t>
            </a:r>
            <a:endParaRPr lang="en-US" sz="2400" dirty="0">
              <a:solidFill>
                <a:schemeClr val="tx1"/>
              </a:solidFill>
              <a:ea typeface="Source Sans Pro SemiBold" panose="020B0603030403020204" pitchFamily="34" charset="0"/>
            </a:endParaRPr>
          </a:p>
          <a:p>
            <a:pPr marL="798513" indent="-798513">
              <a:buNone/>
            </a:pPr>
            <a:endParaRPr lang="en-US" sz="2400" dirty="0">
              <a:solidFill>
                <a:schemeClr val="tx1"/>
              </a:solidFill>
              <a:ea typeface="Source Sans Pro SemiBold" panose="020B0603030403020204" pitchFamily="34" charset="0"/>
            </a:endParaRPr>
          </a:p>
          <a:p>
            <a:pPr marL="0" indent="0">
              <a:buNone/>
            </a:pPr>
            <a:endParaRPr lang="en-US" sz="2400" dirty="0">
              <a:ea typeface="Source Sans Pro SemiBold" panose="020B0603030403020204" pitchFamily="34" charset="0"/>
            </a:endParaRPr>
          </a:p>
          <a:p>
            <a:pPr marL="0" indent="0">
              <a:buNone/>
            </a:pPr>
            <a:endParaRPr lang="en-US" sz="2400" b="1"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590171554"/>
      </p:ext>
    </p:extLst>
  </p:cSld>
  <p:clrMapOvr>
    <a:masterClrMapping/>
  </p:clrMapOvr>
  <p:transition spd="slow"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C9364F-B59C-7C56-6005-5B75A445CB90}"/>
              </a:ext>
            </a:extLst>
          </p:cNvPr>
          <p:cNvSpPr>
            <a:spLocks noGrp="1"/>
          </p:cNvSpPr>
          <p:nvPr>
            <p:ph type="title"/>
          </p:nvPr>
        </p:nvSpPr>
        <p:spPr>
          <a:xfrm>
            <a:off x="1338058" y="3157785"/>
            <a:ext cx="9515883" cy="542429"/>
          </a:xfrm>
        </p:spPr>
        <p:txBody>
          <a:bodyPr anchor="ctr">
            <a:normAutofit/>
          </a:bodyPr>
          <a:lstStyle/>
          <a:p>
            <a:pPr algn="ctr"/>
            <a:r>
              <a:rPr lang="en-US" b="1" dirty="0"/>
              <a:t>New from the 88</a:t>
            </a:r>
            <a:r>
              <a:rPr lang="en-US" b="1" baseline="30000" dirty="0"/>
              <a:t>th</a:t>
            </a:r>
            <a:r>
              <a:rPr lang="en-US" b="1" dirty="0"/>
              <a:t> Session</a:t>
            </a:r>
          </a:p>
        </p:txBody>
      </p:sp>
    </p:spTree>
    <p:extLst>
      <p:ext uri="{BB962C8B-B14F-4D97-AF65-F5344CB8AC3E}">
        <p14:creationId xmlns:p14="http://schemas.microsoft.com/office/powerpoint/2010/main" val="377473876"/>
      </p:ext>
    </p:extLst>
  </p:cSld>
  <p:clrMapOvr>
    <a:masterClrMapping/>
  </p:clrMapOvr>
  <p:transition spd="slow" advTm="10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162655"/>
          </a:xfrm>
        </p:spPr>
        <p:txBody>
          <a:bodyPr/>
          <a:lstStyle/>
          <a:p>
            <a:pPr marL="0" indent="0">
              <a:buNone/>
            </a:pPr>
            <a:r>
              <a:rPr lang="en-US" sz="2400" b="1" dirty="0">
                <a:solidFill>
                  <a:schemeClr val="tx1"/>
                </a:solidFill>
                <a:ea typeface="Source Sans Pro SemiBold" panose="020B0603030403020204" pitchFamily="34" charset="0"/>
              </a:rPr>
              <a:t>Requirements for DAEP according to TEC, Chapter 37, and Texas Administrative Code (TAC):  </a:t>
            </a:r>
          </a:p>
          <a:p>
            <a:pPr>
              <a:buFont typeface="Arial" panose="020B0604020202020204" pitchFamily="34" charset="0"/>
              <a:buChar char="•"/>
            </a:pPr>
            <a:r>
              <a:rPr lang="en-US" sz="2400" dirty="0">
                <a:solidFill>
                  <a:schemeClr val="tx1"/>
                </a:solidFill>
                <a:ea typeface="Source Sans Pro SemiBold" panose="020B0603030403020204" pitchFamily="34" charset="0"/>
              </a:rPr>
              <a:t>Setting must be somewhere other than a regular classroom setting and separate from students who are not in DAEP (except for summer programs);</a:t>
            </a:r>
          </a:p>
          <a:p>
            <a:pPr>
              <a:buFont typeface="Arial" panose="020B0604020202020204" pitchFamily="34" charset="0"/>
              <a:buChar char="•"/>
            </a:pPr>
            <a:r>
              <a:rPr lang="en-US" sz="2400" dirty="0">
                <a:solidFill>
                  <a:schemeClr val="tx1"/>
                </a:solidFill>
                <a:ea typeface="Source Sans Pro SemiBold" panose="020B0603030403020204" pitchFamily="34" charset="0"/>
              </a:rPr>
              <a:t>Location can be on or off a school campus.  Generally, an off-campus facility is located on district property; </a:t>
            </a:r>
          </a:p>
          <a:p>
            <a:pPr>
              <a:buFont typeface="Arial" panose="020B0604020202020204" pitchFamily="34" charset="0"/>
              <a:buChar char="•"/>
            </a:pPr>
            <a:r>
              <a:rPr lang="en-US" sz="2400" dirty="0">
                <a:solidFill>
                  <a:schemeClr val="tx1"/>
                </a:solidFill>
                <a:ea typeface="Source Sans Pro SemiBold" panose="020B0603030403020204" pitchFamily="34" charset="0"/>
              </a:rPr>
              <a:t>Elementary students must be separated from secondary students;</a:t>
            </a:r>
          </a:p>
          <a:p>
            <a:pPr>
              <a:buFont typeface="Arial" panose="020B0604020202020204" pitchFamily="34" charset="0"/>
              <a:buChar char="•"/>
            </a:pPr>
            <a:r>
              <a:rPr lang="en-US" sz="2400" dirty="0">
                <a:solidFill>
                  <a:schemeClr val="tx1"/>
                </a:solidFill>
                <a:ea typeface="Source Sans Pro SemiBold" panose="020B0603030403020204" pitchFamily="34" charset="0"/>
              </a:rPr>
              <a:t>Procedures for enrolling and exiting DAEP must be established, including expectations and an individual plan for the student’s success while in DAEP; </a:t>
            </a:r>
          </a:p>
          <a:p>
            <a:pPr marL="0" indent="0">
              <a:buNone/>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2701377595"/>
      </p:ext>
    </p:extLst>
  </p:cSld>
  <p:clrMapOvr>
    <a:masterClrMapping/>
  </p:clrMapOvr>
  <p:transition spd="slow" advTm="10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dirty="0">
                <a:solidFill>
                  <a:schemeClr val="tx1"/>
                </a:solidFill>
                <a:ea typeface="Source Sans Pro SemiBold" panose="020B0603030403020204" pitchFamily="34" charset="0"/>
              </a:rPr>
              <a:t>Requirements for DAEP according to TEC, Chapter 37, and TAC (continued)</a:t>
            </a:r>
            <a:r>
              <a:rPr lang="en-US" sz="2400" b="1" dirty="0">
                <a:solidFill>
                  <a:schemeClr val="tx1"/>
                </a:solidFill>
                <a:ea typeface="Source Sans Pro SemiBold" panose="020B0603030403020204" pitchFamily="34" charset="0"/>
              </a:rPr>
              <a:t>:  </a:t>
            </a:r>
            <a:endParaRPr lang="en-US" sz="2400" dirty="0">
              <a:solidFill>
                <a:schemeClr val="tx1"/>
              </a:solidFill>
              <a:ea typeface="Source Sans Pro SemiBold" panose="020B0603030403020204" pitchFamily="34" charset="0"/>
            </a:endParaRPr>
          </a:p>
          <a:p>
            <a:pPr>
              <a:buFont typeface="Arial" panose="020B0604020202020204" pitchFamily="34" charset="0"/>
              <a:buChar char="•"/>
            </a:pPr>
            <a:r>
              <a:rPr lang="en-US" sz="2400" dirty="0">
                <a:solidFill>
                  <a:schemeClr val="tx1"/>
                </a:solidFill>
                <a:ea typeface="Source Sans Pro SemiBold" panose="020B0603030403020204" pitchFamily="34" charset="0"/>
              </a:rPr>
              <a:t>A pre- and post-assessment of academic growth in math and reading must be given to students placed in DAEP for a period of 90 school days or longer according to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19 TAC, Chapter 103, Health and Safety, Subchapter CC, §103.1203</a:t>
            </a:r>
            <a:r>
              <a:rPr lang="en-US" sz="2400" dirty="0">
                <a:ea typeface="Source Sans Pro SemiBold" panose="020B0603030403020204" pitchFamily="34" charset="0"/>
              </a:rPr>
              <a:t>.  </a:t>
            </a:r>
            <a:r>
              <a:rPr lang="en-US" sz="2400" dirty="0">
                <a:solidFill>
                  <a:schemeClr val="tx1"/>
                </a:solidFill>
                <a:ea typeface="Source Sans Pro SemiBold" panose="020B0603030403020204" pitchFamily="34" charset="0"/>
              </a:rPr>
              <a:t>This is in addition to the state standardized tests given each year;</a:t>
            </a:r>
          </a:p>
          <a:p>
            <a:pPr>
              <a:buFont typeface="Arial" panose="020B0604020202020204" pitchFamily="34" charset="0"/>
              <a:buChar char="•"/>
            </a:pPr>
            <a:r>
              <a:rPr lang="en-US" sz="2400" dirty="0">
                <a:solidFill>
                  <a:schemeClr val="tx1"/>
                </a:solidFill>
                <a:ea typeface="Source Sans Pro SemiBold" panose="020B0603030403020204" pitchFamily="34" charset="0"/>
              </a:rPr>
              <a:t>A school district may share a DAEP with one or more school districts;</a:t>
            </a:r>
          </a:p>
          <a:p>
            <a:pPr marL="0" indent="0">
              <a:buNone/>
            </a:pPr>
            <a:endParaRPr lang="en-US" sz="2400" dirty="0">
              <a:solidFill>
                <a:schemeClr val="tx1"/>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Best Practice:  </a:t>
            </a:r>
            <a:r>
              <a:rPr lang="en-US" sz="2400" dirty="0">
                <a:solidFill>
                  <a:schemeClr val="tx1"/>
                </a:solidFill>
                <a:ea typeface="Source Sans Pro SemiBold" panose="020B0603030403020204" pitchFamily="34" charset="0"/>
              </a:rPr>
              <a:t>Ensure an MOU is in place if a DAEP is shared. </a:t>
            </a:r>
            <a:endParaRPr lang="en-US" sz="2400" b="1" dirty="0">
              <a:solidFill>
                <a:schemeClr val="tx1"/>
              </a:solidFill>
              <a:ea typeface="Source Sans Pro SemiBold" panose="020B0603030403020204" pitchFamily="34" charset="0"/>
            </a:endParaRPr>
          </a:p>
          <a:p>
            <a:pPr marL="0" indent="0">
              <a:buNone/>
            </a:pPr>
            <a:endParaRPr lang="en-US" sz="2400" dirty="0">
              <a:ea typeface="Source Sans Pro SemiBold" panose="020B0603030403020204" pitchFamily="34" charset="0"/>
            </a:endParaRPr>
          </a:p>
          <a:p>
            <a:pPr marL="0" indent="0">
              <a:buNone/>
            </a:pPr>
            <a:endParaRPr lang="en-US" sz="2400" dirty="0">
              <a:ea typeface="Source Sans Pro SemiBold" panose="020B0603030403020204" pitchFamily="34" charset="0"/>
            </a:endParaRPr>
          </a:p>
          <a:p>
            <a:pPr marL="0" marR="0" indent="0">
              <a:spcBef>
                <a:spcPts val="0"/>
              </a:spcBef>
              <a:spcAft>
                <a:spcPts val="0"/>
              </a:spcAft>
              <a:buNone/>
            </a:pPr>
            <a:r>
              <a:rPr lang="en-US" sz="2400" dirty="0">
                <a:highlight>
                  <a:srgbClr val="FFFF00"/>
                </a:highlight>
                <a:ea typeface="Source Sans Pro SemiBold" panose="020B0603030403020204" pitchFamily="34" charset="0"/>
              </a:rPr>
              <a:t> </a:t>
            </a:r>
            <a:r>
              <a:rPr lang="en-US" sz="2400" dirty="0">
                <a:effectLst/>
                <a:highlight>
                  <a:srgbClr val="FFFF00"/>
                </a:highlight>
                <a:ea typeface="Calibri" panose="020F0502020204030204" pitchFamily="34" charset="0"/>
              </a:rPr>
              <a:t> </a:t>
            </a:r>
            <a:endParaRPr lang="en-US" sz="2400" dirty="0">
              <a:effectLst/>
              <a:ea typeface="Calibri" panose="020F0502020204030204" pitchFamily="34" charset="0"/>
            </a:endParaRPr>
          </a:p>
          <a:p>
            <a:pPr marL="0" marR="0" indent="0">
              <a:spcBef>
                <a:spcPts val="0"/>
              </a:spcBef>
              <a:spcAft>
                <a:spcPts val="0"/>
              </a:spcAft>
              <a:buNone/>
            </a:pPr>
            <a:r>
              <a:rPr lang="en-US" sz="1800" dirty="0">
                <a:effectLst/>
                <a:highlight>
                  <a:srgbClr val="FFFF00"/>
                </a:highligh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indent="0">
              <a:buNone/>
            </a:pPr>
            <a:endParaRPr lang="en-US" sz="2400" b="1"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2422426461"/>
      </p:ext>
    </p:extLst>
  </p:cSld>
  <p:clrMapOvr>
    <a:masterClrMapping/>
  </p:clrMapOvr>
  <p:transition spd="slow" advTm="10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8988726" cy="4594756"/>
          </a:xfrm>
        </p:spPr>
        <p:txBody>
          <a:bodyPr/>
          <a:lstStyle/>
          <a:p>
            <a:pPr marL="0" indent="0">
              <a:buNone/>
            </a:pPr>
            <a:r>
              <a:rPr lang="en-US" sz="2400" dirty="0">
                <a:solidFill>
                  <a:schemeClr val="tx1"/>
                </a:solidFill>
                <a:ea typeface="Source Sans Pro SemiBold" panose="020B0603030403020204" pitchFamily="34" charset="0"/>
              </a:rPr>
              <a:t>Requirements for DAEP according to TEC, Chapter 37, and TAC (continued)</a:t>
            </a:r>
            <a:r>
              <a:rPr lang="en-US" sz="2400" b="1" dirty="0">
                <a:solidFill>
                  <a:schemeClr val="tx1"/>
                </a:solidFill>
                <a:ea typeface="Source Sans Pro SemiBold" panose="020B0603030403020204" pitchFamily="34" charset="0"/>
              </a:rPr>
              <a:t>:  </a:t>
            </a:r>
          </a:p>
          <a:p>
            <a:pPr>
              <a:buFont typeface="Arial" panose="020B0604020202020204" pitchFamily="34" charset="0"/>
              <a:buChar char="•"/>
            </a:pPr>
            <a:r>
              <a:rPr lang="en-US" sz="2400" dirty="0">
                <a:solidFill>
                  <a:schemeClr val="tx1"/>
                </a:solidFill>
                <a:ea typeface="Source Sans Pro SemiBold" panose="020B0603030403020204" pitchFamily="34" charset="0"/>
              </a:rPr>
              <a:t>The student-to-teacher ratio is no more than 15:1.  There must be one certified teacher for every 15 students enrolled in DAEP;</a:t>
            </a:r>
          </a:p>
          <a:p>
            <a:pPr>
              <a:buFont typeface="Arial" panose="020B0604020202020204" pitchFamily="34" charset="0"/>
              <a:buChar char="•"/>
            </a:pPr>
            <a:r>
              <a:rPr lang="en-US" sz="2400" dirty="0">
                <a:solidFill>
                  <a:schemeClr val="tx1"/>
                </a:solidFill>
                <a:ea typeface="Source Sans Pro SemiBold" panose="020B0603030403020204" pitchFamily="34" charset="0"/>
              </a:rPr>
              <a:t>Students are eligible for average daily attendance (must follow student attendance accounting rules in the Student Attendance Accounting Handbook);</a:t>
            </a:r>
          </a:p>
          <a:p>
            <a:pPr>
              <a:buFont typeface="Arial" panose="020B0604020202020204" pitchFamily="34" charset="0"/>
              <a:buChar char="•"/>
            </a:pPr>
            <a:r>
              <a:rPr lang="en-US" sz="2400" dirty="0">
                <a:solidFill>
                  <a:schemeClr val="tx1"/>
                </a:solidFill>
                <a:ea typeface="Source Sans Pro SemiBold" panose="020B0603030403020204" pitchFamily="34" charset="0"/>
              </a:rPr>
              <a:t>Schools must allocate same funds for students in DAEP as a regular classroom; </a:t>
            </a:r>
          </a:p>
          <a:p>
            <a:pPr>
              <a:buFont typeface="Arial" panose="020B0604020202020204" pitchFamily="34" charset="0"/>
              <a:buChar char="•"/>
            </a:pPr>
            <a:r>
              <a:rPr lang="en-US" sz="2400" dirty="0">
                <a:solidFill>
                  <a:schemeClr val="tx1"/>
                </a:solidFill>
                <a:ea typeface="Source Sans Pro SemiBold" panose="020B0603030403020204" pitchFamily="34" charset="0"/>
              </a:rPr>
              <a:t>Districts must provide other school districts with placement orders of students who unenroll and enroll in a new district before a DAEP term is complete;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3132687238"/>
      </p:ext>
    </p:extLst>
  </p:cSld>
  <p:clrMapOvr>
    <a:masterClrMapping/>
  </p:clrMapOvr>
  <p:transition spd="slow" advTm="10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39026" y="1189453"/>
            <a:ext cx="8988726" cy="5668547"/>
          </a:xfrm>
        </p:spPr>
        <p:txBody>
          <a:bodyPr/>
          <a:lstStyle/>
          <a:p>
            <a:pPr marL="0" indent="0">
              <a:buNone/>
            </a:pPr>
            <a:r>
              <a:rPr lang="en-US" sz="2400" dirty="0">
                <a:solidFill>
                  <a:schemeClr val="tx1"/>
                </a:solidFill>
                <a:ea typeface="Source Sans Pro SemiBold" panose="020B0603030403020204" pitchFamily="34" charset="0"/>
              </a:rPr>
              <a:t>Requirements for DAEP according to TEC, Chapter 37, and TAC (continued)</a:t>
            </a:r>
            <a:r>
              <a:rPr lang="en-US" sz="2400" b="1" dirty="0">
                <a:solidFill>
                  <a:schemeClr val="tx1"/>
                </a:solidFill>
                <a:ea typeface="Source Sans Pro SemiBold" panose="020B0603030403020204" pitchFamily="34" charset="0"/>
              </a:rPr>
              <a:t>:  </a:t>
            </a:r>
          </a:p>
          <a:p>
            <a:pPr>
              <a:buFont typeface="Arial" panose="020B0604020202020204" pitchFamily="34" charset="0"/>
              <a:buChar char="•"/>
            </a:pPr>
            <a:r>
              <a:rPr lang="en-US" sz="2400" dirty="0">
                <a:solidFill>
                  <a:schemeClr val="tx1"/>
                </a:solidFill>
                <a:ea typeface="Source Sans Pro SemiBold" panose="020B0603030403020204" pitchFamily="34" charset="0"/>
              </a:rPr>
              <a:t>Each district must annually include in the DIP and each Campus Improvement Plan, the performance of the DAEP student group;</a:t>
            </a:r>
          </a:p>
          <a:p>
            <a:pPr>
              <a:buFont typeface="Arial" panose="020B0604020202020204" pitchFamily="34" charset="0"/>
              <a:buChar char="•"/>
            </a:pPr>
            <a:r>
              <a:rPr lang="en-US" sz="2400" dirty="0">
                <a:solidFill>
                  <a:schemeClr val="tx1"/>
                </a:solidFill>
                <a:ea typeface="Source Sans Pro SemiBold" panose="020B0603030403020204" pitchFamily="34" charset="0"/>
              </a:rPr>
              <a:t>Curriculum must focus on English language arts, math, science, history, and self-discipline.  A school is required to provide a student in DAEP courses necessary to fulfill the student’s high school graduation program before the next school year.  This can be offered through correspondence courses, distant learning, or summer school;</a:t>
            </a:r>
          </a:p>
          <a:p>
            <a:pPr>
              <a:buFont typeface="Arial" panose="020B0604020202020204" pitchFamily="34" charset="0"/>
              <a:buChar char="•"/>
            </a:pPr>
            <a:r>
              <a:rPr lang="en-US" sz="2400" dirty="0">
                <a:solidFill>
                  <a:schemeClr val="tx1"/>
                </a:solidFill>
                <a:ea typeface="Source Sans Pro SemiBold" panose="020B0603030403020204" pitchFamily="34" charset="0"/>
              </a:rPr>
              <a:t>Upon entering the DAEP, a student’s parent/guardian must be notified in writing of the different methods the district will use to provide to the student the ability to complete course work required for the student’s graduation plan.  The notification must also state there is no cost to the parent/guardian;</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3890836171"/>
      </p:ext>
    </p:extLst>
  </p:cSld>
  <p:clrMapOvr>
    <a:masterClrMapping/>
  </p:clrMapOvr>
  <p:transition spd="slow" advTm="10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8988726" cy="4645090"/>
          </a:xfrm>
        </p:spPr>
        <p:txBody>
          <a:bodyPr/>
          <a:lstStyle/>
          <a:p>
            <a:pPr marL="0" indent="0">
              <a:buNone/>
            </a:pPr>
            <a:r>
              <a:rPr lang="en-US" sz="2400" dirty="0">
                <a:solidFill>
                  <a:schemeClr val="tx1"/>
                </a:solidFill>
                <a:ea typeface="Source Sans Pro SemiBold" panose="020B0603030403020204" pitchFamily="34" charset="0"/>
              </a:rPr>
              <a:t>Requirements for DAEP according to TEC, Chapter 37, and TAC (continued)</a:t>
            </a:r>
            <a:r>
              <a:rPr lang="en-US" sz="2400" b="1" dirty="0">
                <a:solidFill>
                  <a:schemeClr val="tx1"/>
                </a:solidFill>
                <a:ea typeface="Source Sans Pro SemiBold" panose="020B0603030403020204" pitchFamily="34" charset="0"/>
              </a:rPr>
              <a:t>:</a:t>
            </a:r>
          </a:p>
          <a:p>
            <a:pPr>
              <a:buFont typeface="Arial" panose="020B0604020202020204" pitchFamily="34" charset="0"/>
              <a:buChar char="•"/>
            </a:pPr>
            <a:r>
              <a:rPr lang="en-US" sz="2400" dirty="0">
                <a:solidFill>
                  <a:schemeClr val="tx1"/>
                </a:solidFill>
                <a:ea typeface="Source Sans Pro SemiBold" panose="020B0603030403020204" pitchFamily="34" charset="0"/>
              </a:rPr>
              <a:t>Educational and behavioral needs must be met while a student is in DAEP;</a:t>
            </a:r>
          </a:p>
          <a:p>
            <a:pPr>
              <a:buFont typeface="Arial" panose="020B0604020202020204" pitchFamily="34" charset="0"/>
              <a:buChar char="•"/>
            </a:pPr>
            <a:r>
              <a:rPr lang="en-US" sz="2400" dirty="0">
                <a:solidFill>
                  <a:schemeClr val="tx1"/>
                </a:solidFill>
                <a:ea typeface="Source Sans Pro SemiBold" panose="020B0603030403020204" pitchFamily="34" charset="0"/>
              </a:rPr>
              <a:t>Districts may provide transportation to a different campus, guidance center, or community-based service to provide required education services for a student;</a:t>
            </a:r>
          </a:p>
          <a:p>
            <a:pPr>
              <a:buFont typeface="Arial" panose="020B0604020202020204" pitchFamily="34" charset="0"/>
              <a:buChar char="•"/>
            </a:pPr>
            <a:r>
              <a:rPr lang="en-US" sz="2400" dirty="0">
                <a:solidFill>
                  <a:schemeClr val="tx1"/>
                </a:solidFill>
                <a:ea typeface="Source Sans Pro SemiBold" panose="020B0603030403020204" pitchFamily="34" charset="0"/>
              </a:rPr>
              <a:t>Districts must cooperate with government agencies and community organizations that provide services to school districts and DAEPs; and</a:t>
            </a:r>
          </a:p>
          <a:p>
            <a:pPr>
              <a:buFont typeface="Arial" panose="020B0604020202020204" pitchFamily="34" charset="0"/>
              <a:buChar char="•"/>
            </a:pPr>
            <a:r>
              <a:rPr lang="en-US" sz="2400" dirty="0">
                <a:solidFill>
                  <a:schemeClr val="tx1"/>
                </a:solidFill>
                <a:ea typeface="Source Sans Pro SemiBold" panose="020B0603030403020204" pitchFamily="34" charset="0"/>
              </a:rPr>
              <a:t>Upon completion of a student's DAEP term, a transition plan transitioning the student back to the regular classroom must be provided.</a:t>
            </a:r>
          </a:p>
          <a:p>
            <a:pPr marL="0" indent="0">
              <a:buNone/>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683336949"/>
      </p:ext>
    </p:extLst>
  </p:cSld>
  <p:clrMapOvr>
    <a:masterClrMapping/>
  </p:clrMapOvr>
  <p:transition spd="slow" advTm="10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162656"/>
          </a:xfrm>
        </p:spPr>
        <p:txBody>
          <a:bodyPr/>
          <a:lstStyle/>
          <a:p>
            <a:pPr marL="0" indent="0">
              <a:buNone/>
            </a:pPr>
            <a:r>
              <a:rPr lang="en-US" sz="2400" dirty="0">
                <a:solidFill>
                  <a:schemeClr val="tx1"/>
                </a:solidFill>
                <a:ea typeface="Source Sans Pro SemiBold" panose="020B0603030403020204" pitchFamily="34" charset="0"/>
              </a:rPr>
              <a:t>Requirements for DAEP according to TEC, Chapter 37, and TAC (continued)</a:t>
            </a:r>
            <a:r>
              <a:rPr lang="en-US" sz="2400" b="1" dirty="0">
                <a:solidFill>
                  <a:schemeClr val="tx1"/>
                </a:solidFill>
                <a:ea typeface="Source Sans Pro SemiBold" panose="020B0603030403020204" pitchFamily="34" charset="0"/>
              </a:rPr>
              <a:t>:</a:t>
            </a:r>
          </a:p>
          <a:p>
            <a:pPr marL="0" indent="0">
              <a:buNone/>
            </a:pPr>
            <a:r>
              <a:rPr lang="en-US" sz="2400" b="1" dirty="0">
                <a:solidFill>
                  <a:schemeClr val="tx1"/>
                </a:solidFill>
                <a:ea typeface="Source Sans Pro SemiBold" panose="020B0603030403020204" pitchFamily="34" charset="0"/>
              </a:rPr>
              <a:t>Transition Plan from DAEP Back to Regular Campus:</a:t>
            </a:r>
          </a:p>
          <a:p>
            <a:pPr>
              <a:buFont typeface="Arial" panose="020B0604020202020204" pitchFamily="34" charset="0"/>
              <a:buChar char="•"/>
            </a:pPr>
            <a:r>
              <a:rPr lang="en-US" sz="2400" dirty="0">
                <a:solidFill>
                  <a:schemeClr val="tx1"/>
                </a:solidFill>
                <a:ea typeface="Source Sans Pro SemiBold" panose="020B0603030403020204" pitchFamily="34" charset="0"/>
              </a:rPr>
              <a:t>Establish a timeline for the student’s transition from DAEP to the regular campus;</a:t>
            </a:r>
          </a:p>
          <a:p>
            <a:pPr>
              <a:buFont typeface="Arial" panose="020B0604020202020204" pitchFamily="34" charset="0"/>
              <a:buChar char="•"/>
            </a:pPr>
            <a:r>
              <a:rPr lang="en-US" sz="2400" dirty="0">
                <a:solidFill>
                  <a:schemeClr val="tx1"/>
                </a:solidFill>
                <a:ea typeface="Source Sans Pro SemiBold" panose="020B0603030403020204" pitchFamily="34" charset="0"/>
              </a:rPr>
              <a:t>Provide written notice to parents/guardians and the school administrator of the returning date of the student; and</a:t>
            </a:r>
          </a:p>
          <a:p>
            <a:pPr>
              <a:buFont typeface="Arial" panose="020B0604020202020204" pitchFamily="34" charset="0"/>
              <a:buChar char="•"/>
            </a:pPr>
            <a:r>
              <a:rPr lang="en-US" sz="2400" dirty="0">
                <a:solidFill>
                  <a:schemeClr val="tx1"/>
                </a:solidFill>
                <a:ea typeface="Source Sans Pro SemiBold" panose="020B0603030403020204" pitchFamily="34" charset="0"/>
              </a:rPr>
              <a:t>Provide the administrator of the home campus an assessment of the student’s academic growth while attending DAEP.</a:t>
            </a:r>
          </a:p>
          <a:p>
            <a:pPr marL="0" indent="0">
              <a:buNone/>
            </a:pPr>
            <a:endParaRPr lang="en-US" sz="2400" dirty="0">
              <a:solidFill>
                <a:schemeClr val="tx1"/>
              </a:solidFill>
              <a:ea typeface="Source Sans Pro SemiBold" panose="020B0603030403020204" pitchFamily="34" charset="0"/>
            </a:endParaRPr>
          </a:p>
          <a:p>
            <a:pPr marL="860425" indent="-860425">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This is different from the transition plan under </a:t>
            </a:r>
            <a:r>
              <a:rPr lang="en-US"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§37.023 </a:t>
            </a:r>
            <a:r>
              <a:rPr lang="en-US" dirty="0">
                <a:ea typeface="Source Sans Pro SemiBold" panose="020B0603030403020204" pitchFamily="34" charset="0"/>
              </a:rPr>
              <a:t>, </a:t>
            </a:r>
            <a:r>
              <a:rPr lang="en-US" dirty="0">
                <a:solidFill>
                  <a:schemeClr val="tx1"/>
                </a:solidFill>
                <a:ea typeface="Source Sans Pro SemiBold" panose="020B0603030403020204" pitchFamily="34" charset="0"/>
              </a:rPr>
              <a:t>when a student returns to the regular education setting implemented by the campus behavior coordinator. </a:t>
            </a:r>
            <a:endParaRPr lang="en-US" sz="2400" dirty="0">
              <a:solidFill>
                <a:schemeClr val="tx1"/>
              </a:solidFill>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2968093175"/>
      </p:ext>
    </p:extLst>
  </p:cSld>
  <p:clrMapOvr>
    <a:masterClrMapping/>
  </p:clrMapOvr>
  <p:transition spd="slow" advTm="10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504529"/>
            <a:ext cx="8988726" cy="4351338"/>
          </a:xfrm>
        </p:spPr>
        <p:txBody>
          <a:bodyPr/>
          <a:lstStyle/>
          <a:p>
            <a:pPr marL="0" indent="0">
              <a:buNone/>
            </a:pPr>
            <a:r>
              <a:rPr lang="en-US" sz="2400" dirty="0">
                <a:solidFill>
                  <a:schemeClr val="tx1"/>
                </a:solidFill>
                <a:ea typeface="Source Sans Pro SemiBold" panose="020B0603030403020204" pitchFamily="34" charset="0"/>
              </a:rPr>
              <a:t>Requirements for DAEP according to TEC, Chapter 37, and TAC (continued)</a:t>
            </a:r>
            <a:r>
              <a:rPr lang="en-US" sz="2400" b="1" dirty="0">
                <a:solidFill>
                  <a:schemeClr val="tx1"/>
                </a:solidFill>
                <a:ea typeface="Source Sans Pro SemiBold" panose="020B0603030403020204" pitchFamily="34" charset="0"/>
              </a:rPr>
              <a:t>:  </a:t>
            </a:r>
          </a:p>
          <a:p>
            <a:pPr marL="0" indent="0">
              <a:buNone/>
            </a:pPr>
            <a:r>
              <a:rPr lang="en-US" sz="2400" b="1" dirty="0">
                <a:solidFill>
                  <a:schemeClr val="tx1"/>
                </a:solidFill>
                <a:ea typeface="Source Sans Pro SemiBold" panose="020B0603030403020204" pitchFamily="34" charset="0"/>
              </a:rPr>
              <a:t>All DAEP staff must participate in training programs on:</a:t>
            </a:r>
          </a:p>
          <a:p>
            <a:pPr>
              <a:buFont typeface="Arial" panose="020B0604020202020204" pitchFamily="34" charset="0"/>
              <a:buChar char="•"/>
            </a:pPr>
            <a:r>
              <a:rPr lang="en-US" sz="2400" dirty="0">
                <a:solidFill>
                  <a:schemeClr val="tx1"/>
                </a:solidFill>
                <a:ea typeface="Source Sans Pro SemiBold" panose="020B0603030403020204" pitchFamily="34" charset="0"/>
              </a:rPr>
              <a:t>Education;</a:t>
            </a:r>
          </a:p>
          <a:p>
            <a:pPr>
              <a:buFont typeface="Arial" panose="020B0604020202020204" pitchFamily="34" charset="0"/>
              <a:buChar char="•"/>
            </a:pPr>
            <a:r>
              <a:rPr lang="en-US" sz="2400" dirty="0">
                <a:solidFill>
                  <a:schemeClr val="tx1"/>
                </a:solidFill>
                <a:ea typeface="Source Sans Pro SemiBold" panose="020B0603030403020204" pitchFamily="34" charset="0"/>
              </a:rPr>
              <a:t>Behavior management; and </a:t>
            </a:r>
          </a:p>
          <a:p>
            <a:pPr>
              <a:buFont typeface="Arial" panose="020B0604020202020204" pitchFamily="34" charset="0"/>
              <a:buChar char="•"/>
            </a:pPr>
            <a:r>
              <a:rPr lang="en-US" sz="2400" dirty="0">
                <a:solidFill>
                  <a:schemeClr val="tx1"/>
                </a:solidFill>
                <a:ea typeface="Source Sans Pro SemiBold" panose="020B0603030403020204" pitchFamily="34" charset="0"/>
              </a:rPr>
              <a:t>Safety procedures that focus on positive and proactive behavior management strategies.</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3732382093"/>
      </p:ext>
    </p:extLst>
  </p:cSld>
  <p:clrMapOvr>
    <a:masterClrMapping/>
  </p:clrMapOvr>
  <p:transition spd="slow" advTm="10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285271" y="945236"/>
            <a:ext cx="9779482" cy="5819548"/>
          </a:xfrm>
        </p:spPr>
        <p:txBody>
          <a:bodyPr/>
          <a:lstStyle/>
          <a:p>
            <a:pPr marL="0" indent="0">
              <a:buNone/>
            </a:pPr>
            <a:r>
              <a:rPr lang="en-US" sz="2400" dirty="0">
                <a:solidFill>
                  <a:schemeClr val="tx1"/>
                </a:solidFill>
                <a:ea typeface="Source Sans Pro SemiBold" panose="020B0603030403020204" pitchFamily="34" charset="0"/>
              </a:rPr>
              <a:t>Requirements for DAEP according to TEC, Chapter 37, and TAC (continued):</a:t>
            </a:r>
            <a:endParaRPr lang="en-US" sz="2400" b="1" dirty="0">
              <a:solidFill>
                <a:schemeClr val="tx1"/>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All DAEP staff must participate in training programs on:</a:t>
            </a:r>
          </a:p>
          <a:p>
            <a:pPr>
              <a:buFont typeface="Arial" panose="020B0604020202020204" pitchFamily="34" charset="0"/>
              <a:buChar char="•"/>
            </a:pPr>
            <a:r>
              <a:rPr lang="en-US" sz="2400" dirty="0">
                <a:solidFill>
                  <a:schemeClr val="tx1"/>
                </a:solidFill>
                <a:ea typeface="Source Sans Pro SemiBold" panose="020B0603030403020204" pitchFamily="34" charset="0"/>
              </a:rPr>
              <a:t>Education;</a:t>
            </a:r>
          </a:p>
          <a:p>
            <a:pPr>
              <a:buFont typeface="Arial" panose="020B0604020202020204" pitchFamily="34" charset="0"/>
              <a:buChar char="•"/>
            </a:pPr>
            <a:r>
              <a:rPr lang="en-US" sz="2400" dirty="0">
                <a:solidFill>
                  <a:schemeClr val="tx1"/>
                </a:solidFill>
                <a:ea typeface="Source Sans Pro SemiBold" panose="020B0603030403020204" pitchFamily="34" charset="0"/>
              </a:rPr>
              <a:t>Behavior management; and </a:t>
            </a:r>
          </a:p>
          <a:p>
            <a:pPr>
              <a:buFont typeface="Arial" panose="020B0604020202020204" pitchFamily="34" charset="0"/>
              <a:buChar char="•"/>
            </a:pPr>
            <a:r>
              <a:rPr lang="en-US" sz="2400" dirty="0">
                <a:solidFill>
                  <a:schemeClr val="tx1"/>
                </a:solidFill>
                <a:ea typeface="Source Sans Pro SemiBold" panose="020B0603030403020204" pitchFamily="34" charset="0"/>
              </a:rPr>
              <a:t>Safety procedures that focus on positive and proactive behavior management strategies.</a:t>
            </a:r>
          </a:p>
          <a:p>
            <a:pPr marL="0" indent="0">
              <a:buNone/>
            </a:pPr>
            <a:r>
              <a:rPr lang="en-US" sz="2400" b="1" dirty="0">
                <a:solidFill>
                  <a:schemeClr val="tx1"/>
                </a:solidFill>
                <a:ea typeface="Source Sans Pro SemiBold" panose="020B0603030403020204" pitchFamily="34" charset="0"/>
              </a:rPr>
              <a:t>These training programs must also target prevention and intervention that include:</a:t>
            </a:r>
          </a:p>
          <a:p>
            <a:pPr>
              <a:buFont typeface="Arial" panose="020B0604020202020204" pitchFamily="34" charset="0"/>
              <a:buChar char="•"/>
            </a:pPr>
            <a:r>
              <a:rPr lang="en-US" sz="2200" dirty="0">
                <a:solidFill>
                  <a:schemeClr val="tx1"/>
                </a:solidFill>
                <a:ea typeface="Source Sans Pro SemiBold" panose="020B0603030403020204" pitchFamily="34" charset="0"/>
              </a:rPr>
              <a:t>Training on the education and discipline of students with disabilities who receive special education services;</a:t>
            </a:r>
            <a:endParaRPr lang="en-US" sz="2200" b="1" dirty="0">
              <a:solidFill>
                <a:schemeClr val="tx1"/>
              </a:solidFill>
              <a:ea typeface="Source Sans Pro SemiBold" panose="020B0603030403020204" pitchFamily="34" charset="0"/>
            </a:endParaRPr>
          </a:p>
          <a:p>
            <a:pPr>
              <a:buFont typeface="Arial" panose="020B0604020202020204" pitchFamily="34" charset="0"/>
              <a:buChar char="•"/>
            </a:pPr>
            <a:r>
              <a:rPr lang="en-US" sz="2200" dirty="0">
                <a:solidFill>
                  <a:schemeClr val="tx1"/>
                </a:solidFill>
                <a:ea typeface="Source Sans Pro SemiBold" panose="020B0603030403020204" pitchFamily="34" charset="0"/>
              </a:rPr>
              <a:t>Social skills and problem-solving skills instruction that address diversity, dating violence, anger management, and conflict resolution teaching students how to interact with teachers, family, peers, authority figures, and the general public; and</a:t>
            </a:r>
          </a:p>
          <a:p>
            <a:pPr>
              <a:buFont typeface="Arial" panose="020B0604020202020204" pitchFamily="34" charset="0"/>
              <a:buChar char="•"/>
            </a:pPr>
            <a:r>
              <a:rPr lang="en-US" sz="2200" dirty="0">
                <a:solidFill>
                  <a:schemeClr val="tx1"/>
                </a:solidFill>
                <a:ea typeface="Source Sans Pro SemiBold" panose="020B0603030403020204" pitchFamily="34" charset="0"/>
              </a:rPr>
              <a:t>Annual training on established procedures for reporting abuse, neglect, or exploitation of students.  </a:t>
            </a:r>
          </a:p>
          <a:p>
            <a:pPr marL="0" indent="0">
              <a:buNone/>
            </a:pPr>
            <a:endParaRPr lang="en-US" sz="2400" b="1"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2190835718"/>
      </p:ext>
    </p:extLst>
  </p:cSld>
  <p:clrMapOvr>
    <a:masterClrMapping/>
  </p:clrMapOvr>
  <p:transition spd="slow" advTm="10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022595"/>
          </a:xfrm>
        </p:spPr>
        <p:txBody>
          <a:bodyPr/>
          <a:lstStyle/>
          <a:p>
            <a:pPr marL="0" indent="0">
              <a:buNone/>
            </a:pPr>
            <a:r>
              <a:rPr lang="en-US" sz="2400" b="1" dirty="0">
                <a:solidFill>
                  <a:schemeClr val="tx1"/>
                </a:solidFill>
                <a:ea typeface="Source Sans Pro SemiBold" panose="020B0603030403020204" pitchFamily="34" charset="0"/>
              </a:rPr>
              <a:t>JJAEP:   </a:t>
            </a:r>
          </a:p>
          <a:p>
            <a:pPr marL="0" indent="0">
              <a:buNone/>
            </a:pPr>
            <a:r>
              <a:rPr lang="en-US" sz="2400" dirty="0">
                <a:solidFill>
                  <a:schemeClr val="tx1"/>
                </a:solidFill>
                <a:ea typeface="Source Sans Pro SemiBold" panose="020B0603030403020204" pitchFamily="34" charset="0"/>
              </a:rPr>
              <a:t>JJAEP is an academic program for students who have been expelled from school.  According to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§37.011(a)</a:t>
            </a:r>
            <a:r>
              <a:rPr lang="en-US" sz="2400" dirty="0">
                <a:solidFill>
                  <a:schemeClr val="tx1"/>
                </a:solidFill>
                <a:ea typeface="Source Sans Pro SemiBold" panose="020B0603030403020204" pitchFamily="34" charset="0"/>
              </a:rPr>
              <a:t>, only a disciplinary alternative education program operated under the authority of a county juvenile board is considered a JJAEP. </a:t>
            </a:r>
          </a:p>
          <a:p>
            <a:pPr marL="0" indent="0">
              <a:buNone/>
            </a:pPr>
            <a:r>
              <a:rPr lang="en-US" sz="2400" dirty="0">
                <a:solidFill>
                  <a:schemeClr val="tx1"/>
                </a:solidFill>
                <a:ea typeface="Source Sans Pro SemiBold" panose="020B0603030403020204" pitchFamily="34" charset="0"/>
              </a:rPr>
              <a:t>The juvenile board of a county with a population greater than 125,000 is required to develop a JJAEP, subject to the approval of the Texas Juvenile Justice Department (TJJD). However, the juvenile board of a county with a population of 125,000 or less can develop a JJAEP.</a:t>
            </a:r>
          </a:p>
          <a:p>
            <a:pPr marL="0" indent="0">
              <a:buNone/>
            </a:pPr>
            <a:endParaRPr lang="en-US" sz="2400" dirty="0">
              <a:solidFill>
                <a:schemeClr val="tx1"/>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Note:</a:t>
            </a:r>
            <a:r>
              <a:rPr lang="en-US" sz="2400" dirty="0">
                <a:solidFill>
                  <a:schemeClr val="tx1"/>
                </a:solidFill>
                <a:ea typeface="Source Sans Pro SemiBold" panose="020B0603030403020204" pitchFamily="34" charset="0"/>
              </a:rPr>
              <a:t>	Requirements differ under TEC, §37.011, depending on the population size of the county.  Further information regarding JJAEPs can be found in TEC, §37.011, and on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TJJD’s JJAEP webpage</a:t>
            </a:r>
            <a:r>
              <a:rPr lang="en-US" sz="2400" dirty="0">
                <a:solidFill>
                  <a:schemeClr val="tx1"/>
                </a:solidFill>
                <a:ea typeface="Source Sans Pro SemiBold" panose="020B0603030403020204" pitchFamily="34" charset="0"/>
              </a:rPr>
              <a:t>.</a:t>
            </a:r>
          </a:p>
          <a:p>
            <a:pPr marL="0" indent="0">
              <a:buNone/>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Responsibilities and Suggested Best Practices </a:t>
            </a:r>
          </a:p>
        </p:txBody>
      </p:sp>
    </p:spTree>
    <p:extLst>
      <p:ext uri="{BB962C8B-B14F-4D97-AF65-F5344CB8AC3E}">
        <p14:creationId xmlns:p14="http://schemas.microsoft.com/office/powerpoint/2010/main" val="3440495120"/>
      </p:ext>
    </p:extLst>
  </p:cSld>
  <p:clrMapOvr>
    <a:masterClrMapping/>
  </p:clrMapOvr>
  <p:transition spd="slow" advTm="10000"/>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40F1D1-1082-B8E0-B417-04E8DFD85285}"/>
              </a:ext>
            </a:extLst>
          </p:cNvPr>
          <p:cNvSpPr>
            <a:spLocks noGrp="1"/>
          </p:cNvSpPr>
          <p:nvPr>
            <p:ph type="title"/>
          </p:nvPr>
        </p:nvSpPr>
        <p:spPr>
          <a:xfrm>
            <a:off x="2083836" y="2886571"/>
            <a:ext cx="9515883" cy="542429"/>
          </a:xfrm>
        </p:spPr>
        <p:txBody>
          <a:bodyPr>
            <a:normAutofit fontScale="90000"/>
          </a:bodyPr>
          <a:lstStyle/>
          <a:p>
            <a:pPr algn="ctr"/>
            <a:r>
              <a:rPr lang="en-US" dirty="0"/>
              <a:t>Students with Disabilities:  Section 504 and Special Education</a:t>
            </a:r>
            <a:br>
              <a:rPr lang="en-US" dirty="0"/>
            </a:br>
            <a:endParaRPr lang="en-US" dirty="0"/>
          </a:p>
        </p:txBody>
      </p:sp>
    </p:spTree>
    <p:extLst>
      <p:ext uri="{BB962C8B-B14F-4D97-AF65-F5344CB8AC3E}">
        <p14:creationId xmlns:p14="http://schemas.microsoft.com/office/powerpoint/2010/main" val="2093385860"/>
      </p:ext>
    </p:extLst>
  </p:cSld>
  <p:clrMapOvr>
    <a:overrideClrMapping bg1="lt1" tx1="dk1" bg2="lt2" tx2="dk2" accent1="accent1" accent2="accent2" accent3="accent3" accent4="accent4" accent5="accent5" accent6="accent6" hlink="hlink" folHlink="folHlink"/>
  </p:clrMapOvr>
  <p:transition spd="slow"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1D6514-D224-6C46-3D08-40906540EF57}"/>
              </a:ext>
            </a:extLst>
          </p:cNvPr>
          <p:cNvSpPr>
            <a:spLocks noGrp="1"/>
          </p:cNvSpPr>
          <p:nvPr>
            <p:ph idx="1"/>
          </p:nvPr>
        </p:nvSpPr>
        <p:spPr>
          <a:xfrm>
            <a:off x="2347415" y="1495651"/>
            <a:ext cx="8988726" cy="3462243"/>
          </a:xfrm>
        </p:spPr>
        <p:txBody>
          <a:bodyPr/>
          <a:lstStyle/>
          <a:p>
            <a:pPr marL="342900" indent="-342900">
              <a:buFont typeface="Arial" panose="020B0604020202020204" pitchFamily="34" charset="0"/>
              <a:buChar char="•"/>
            </a:pPr>
            <a:r>
              <a:rPr lang="en-US" b="1" dirty="0">
                <a:solidFill>
                  <a:schemeClr val="tx1"/>
                </a:solidFill>
                <a:hlinkClick r:id="rId2">
                  <a:extLst>
                    <a:ext uri="{A12FA001-AC4F-418D-AE19-62706E023703}">
                      <ahyp:hlinkClr xmlns:ahyp="http://schemas.microsoft.com/office/drawing/2018/hyperlinkcolor" val="tx"/>
                    </a:ext>
                  </a:extLst>
                </a:hlinkClick>
              </a:rPr>
              <a:t>HB 3928 </a:t>
            </a:r>
            <a:r>
              <a:rPr lang="en-US" b="1" dirty="0"/>
              <a:t>– </a:t>
            </a:r>
            <a:r>
              <a:rPr lang="en-US" dirty="0">
                <a:hlinkClick r:id="rId3"/>
              </a:rPr>
              <a:t>Texas Education Code (TEC), </a:t>
            </a:r>
            <a:r>
              <a:rPr lang="en-US" sz="2400" dirty="0">
                <a:solidFill>
                  <a:schemeClr val="tx1"/>
                </a:solidFill>
                <a:effectLst/>
                <a:latin typeface="Calibri" panose="020F0502020204030204" pitchFamily="34" charset="0"/>
                <a:ea typeface="Times New Roman" panose="02020603050405020304" pitchFamily="18" charset="0"/>
                <a:hlinkClick r:id="rId3"/>
              </a:rPr>
              <a:t>§</a:t>
            </a:r>
            <a:r>
              <a:rPr lang="en-US" dirty="0">
                <a:hlinkClick r:id="rId3"/>
              </a:rPr>
              <a:t>37.006</a:t>
            </a:r>
            <a:r>
              <a:rPr lang="en-US" b="1" dirty="0">
                <a:hlinkClick r:id="rId3"/>
              </a:rPr>
              <a:t>(</a:t>
            </a:r>
            <a:r>
              <a:rPr lang="en-US" dirty="0">
                <a:solidFill>
                  <a:srgbClr val="313131"/>
                </a:solidFill>
                <a:hlinkClick r:id="rId3"/>
              </a:rPr>
              <a:t>p)</a:t>
            </a:r>
            <a:r>
              <a:rPr lang="en-US" dirty="0">
                <a:solidFill>
                  <a:srgbClr val="313131"/>
                </a:solidFill>
              </a:rPr>
              <a:t>:  On the placement of a student in a district alternative education program (DAEP), the school district </a:t>
            </a:r>
            <a:r>
              <a:rPr lang="en-US" b="1" dirty="0">
                <a:solidFill>
                  <a:srgbClr val="313131"/>
                </a:solidFill>
              </a:rPr>
              <a:t>must</a:t>
            </a:r>
            <a:r>
              <a:rPr lang="en-US" dirty="0">
                <a:solidFill>
                  <a:srgbClr val="313131"/>
                </a:solidFill>
              </a:rPr>
              <a:t> provide information to the student's parent/guardian regarding the process for requesting a full individual and initial evaluation of the student for purposes of special education services under </a:t>
            </a:r>
            <a:r>
              <a:rPr lang="en-US" dirty="0">
                <a:solidFill>
                  <a:srgbClr val="313131"/>
                </a:solidFill>
                <a:hlinkClick r:id="rId4"/>
              </a:rPr>
              <a:t>TEC, §29.004</a:t>
            </a:r>
            <a:r>
              <a:rPr lang="en-US" dirty="0">
                <a:solidFill>
                  <a:srgbClr val="313131"/>
                </a:solidFill>
              </a:rPr>
              <a:t>. This information must also be included in the student’s required personalized transition plan under </a:t>
            </a:r>
            <a:r>
              <a:rPr lang="en-US" dirty="0">
                <a:solidFill>
                  <a:srgbClr val="313131"/>
                </a:solidFill>
                <a:hlinkClick r:id="rId5"/>
              </a:rPr>
              <a:t>TEC, </a:t>
            </a:r>
            <a:r>
              <a:rPr lang="en-US" sz="2400" dirty="0">
                <a:solidFill>
                  <a:schemeClr val="tx1"/>
                </a:solidFill>
                <a:effectLst/>
                <a:latin typeface="Calibri" panose="020F0502020204030204" pitchFamily="34" charset="0"/>
                <a:ea typeface="Times New Roman" panose="02020603050405020304" pitchFamily="18" charset="0"/>
                <a:hlinkClick r:id="rId5"/>
              </a:rPr>
              <a:t>§</a:t>
            </a:r>
            <a:r>
              <a:rPr lang="en-US" dirty="0">
                <a:solidFill>
                  <a:srgbClr val="313131"/>
                </a:solidFill>
                <a:hlinkClick r:id="rId5"/>
              </a:rPr>
              <a:t>37.023</a:t>
            </a:r>
            <a:r>
              <a:rPr lang="en-US" dirty="0">
                <a:solidFill>
                  <a:srgbClr val="313131"/>
                </a:solidFill>
              </a:rPr>
              <a:t>, when returning to the regular education setting from DAEP or a Juvenile Justice Alternative Education Program (JJAEP). </a:t>
            </a:r>
          </a:p>
        </p:txBody>
      </p:sp>
      <p:sp>
        <p:nvSpPr>
          <p:cNvPr id="3" name="Title 2">
            <a:extLst>
              <a:ext uri="{FF2B5EF4-FFF2-40B4-BE49-F238E27FC236}">
                <a16:creationId xmlns:a16="http://schemas.microsoft.com/office/drawing/2014/main" id="{FE305B86-69AF-AD2B-15D5-B58EADEB1C22}"/>
              </a:ext>
            </a:extLst>
          </p:cNvPr>
          <p:cNvSpPr>
            <a:spLocks noGrp="1"/>
          </p:cNvSpPr>
          <p:nvPr>
            <p:ph type="title"/>
          </p:nvPr>
        </p:nvSpPr>
        <p:spPr/>
        <p:txBody>
          <a:bodyPr/>
          <a:lstStyle/>
          <a:p>
            <a:r>
              <a:rPr lang="en-US" dirty="0"/>
              <a:t>New from the 88</a:t>
            </a:r>
            <a:r>
              <a:rPr lang="en-US" baseline="30000" dirty="0"/>
              <a:t>th</a:t>
            </a:r>
            <a:r>
              <a:rPr lang="en-US" dirty="0"/>
              <a:t> Session</a:t>
            </a:r>
          </a:p>
        </p:txBody>
      </p:sp>
    </p:spTree>
    <p:extLst>
      <p:ext uri="{BB962C8B-B14F-4D97-AF65-F5344CB8AC3E}">
        <p14:creationId xmlns:p14="http://schemas.microsoft.com/office/powerpoint/2010/main" val="22819461"/>
      </p:ext>
    </p:extLst>
  </p:cSld>
  <p:clrMapOvr>
    <a:masterClrMapping/>
  </p:clrMapOvr>
  <p:transition spd="slow" advTm="10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362349"/>
          </a:xfrm>
        </p:spPr>
        <p:txBody>
          <a:bodyPr/>
          <a:lstStyle/>
          <a:p>
            <a:pPr>
              <a:buFont typeface="Arial" panose="020B0604020202020204" pitchFamily="34" charset="0"/>
              <a:buChar char="•"/>
            </a:pPr>
            <a:r>
              <a:rPr lang="en-US" sz="2400" dirty="0">
                <a:solidFill>
                  <a:schemeClr val="tx1"/>
                </a:solidFill>
                <a:ea typeface="Source Sans Pro SemiBold" panose="020B0603030403020204" pitchFamily="34" charset="0"/>
              </a:rPr>
              <a:t>Special education services shall be provided to eligible students in accordance with all applicable federal law and regulations, state statutes, rules of the State Board of Education and commissioner of education, and IDEA.</a:t>
            </a:r>
          </a:p>
          <a:p>
            <a:pPr>
              <a:buFont typeface="Arial" panose="020B0604020202020204" pitchFamily="34" charset="0"/>
              <a:buChar char="•"/>
            </a:pPr>
            <a:r>
              <a:rPr lang="en-US" sz="2400" dirty="0">
                <a:solidFill>
                  <a:schemeClr val="tx1"/>
                </a:solidFill>
                <a:ea typeface="Source Sans Pro SemiBold" panose="020B0603030403020204" pitchFamily="34" charset="0"/>
              </a:rPr>
              <a:t>Students with disabilities are not prohibited from a placement in a disciplinary alternative education setting.  If a student with a disability is placed in an alternative education setting, the student must continue to receive educational services to enable the child to continue to participate in the general education curriculum and to progress toward meeting the goals of the student’s individualized education plan (IEP) or Section 504 plan. </a:t>
            </a:r>
          </a:p>
          <a:p>
            <a:pPr>
              <a:buFont typeface="Arial" panose="020B0604020202020204" pitchFamily="34" charset="0"/>
              <a:buChar char="•"/>
            </a:pPr>
            <a:r>
              <a:rPr lang="en-US" sz="2400" dirty="0">
                <a:solidFill>
                  <a:schemeClr val="tx1"/>
                </a:solidFill>
                <a:ea typeface="Source Sans Pro SemiBold" panose="020B0603030403020204" pitchFamily="34" charset="0"/>
              </a:rPr>
              <a:t>A student served in special education must not be placed in an alternative setting for more than 10 days (consecutively or concurrently) without a change of placement Admissions, Review, and Dismissal (ARD) meeting.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Autofit/>
          </a:bodyPr>
          <a:lstStyle/>
          <a:p>
            <a:r>
              <a:rPr lang="en-US" sz="2500" dirty="0"/>
              <a:t>Students with Disabilities:  Section 504 and Special Education</a:t>
            </a:r>
          </a:p>
        </p:txBody>
      </p:sp>
    </p:spTree>
    <p:extLst>
      <p:ext uri="{BB962C8B-B14F-4D97-AF65-F5344CB8AC3E}">
        <p14:creationId xmlns:p14="http://schemas.microsoft.com/office/powerpoint/2010/main" val="3806566148"/>
      </p:ext>
    </p:extLst>
  </p:cSld>
  <p:clrMapOvr>
    <a:masterClrMapping/>
  </p:clrMapOvr>
  <p:transition spd="slow" advTm="10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a:buFont typeface="Arial" panose="020B0604020202020204" pitchFamily="34" charset="0"/>
              <a:buChar char="•"/>
            </a:pPr>
            <a:r>
              <a:rPr lang="en-US" sz="2400" dirty="0">
                <a:solidFill>
                  <a:schemeClr val="tx1"/>
                </a:solidFill>
                <a:ea typeface="Source Sans Pro SemiBold" panose="020B0603030403020204" pitchFamily="34" charset="0"/>
              </a:rPr>
              <a:t>A student with a disability must have a manifestation determination review (MDR) to determine whether the behavior was due to the student’s disability prior to assigning a discipline action that would impact Free, Appropriate, Public Education (FAPE). </a:t>
            </a:r>
          </a:p>
          <a:p>
            <a:pPr>
              <a:buFont typeface="Arial" panose="020B0604020202020204" pitchFamily="34" charset="0"/>
              <a:buChar char="•"/>
            </a:pPr>
            <a:r>
              <a:rPr lang="en-US" sz="2400" dirty="0">
                <a:solidFill>
                  <a:schemeClr val="tx1"/>
                </a:solidFill>
                <a:ea typeface="Source Sans Pro SemiBold" panose="020B0603030403020204" pitchFamily="34" charset="0"/>
              </a:rPr>
              <a:t>If the conduct is determined to be a result of the student’s disability, the appropriate committee must meet to review and possibly modify the student’s current IEP or 504 plan to address any behavior concerns. </a:t>
            </a:r>
          </a:p>
          <a:p>
            <a:pPr>
              <a:buFont typeface="Arial" panose="020B0604020202020204" pitchFamily="34" charset="0"/>
              <a:buChar char="•"/>
            </a:pPr>
            <a:r>
              <a:rPr lang="en-US" sz="2400" dirty="0">
                <a:solidFill>
                  <a:schemeClr val="tx1"/>
                </a:solidFill>
                <a:ea typeface="Source Sans Pro SemiBold" panose="020B0603030403020204" pitchFamily="34" charset="0"/>
              </a:rPr>
              <a:t>If the conduct is determined not to be a result of the student’s disability, the student may be given a discipline action that a student without a disability would receive.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vert="horz" lIns="91440" tIns="45720" rIns="91440" bIns="45720" rtlCol="0" anchor="ctr">
            <a:noAutofit/>
          </a:bodyPr>
          <a:lstStyle/>
          <a:p>
            <a:r>
              <a:rPr lang="en-US" sz="2500" dirty="0"/>
              <a:t>Students with Disabilities:  Section 504 and Special Education</a:t>
            </a:r>
          </a:p>
        </p:txBody>
      </p:sp>
    </p:spTree>
    <p:extLst>
      <p:ext uri="{BB962C8B-B14F-4D97-AF65-F5344CB8AC3E}">
        <p14:creationId xmlns:p14="http://schemas.microsoft.com/office/powerpoint/2010/main" val="1136925140"/>
      </p:ext>
    </p:extLst>
  </p:cSld>
  <p:clrMapOvr>
    <a:masterClrMapping/>
  </p:clrMapOvr>
  <p:transition spd="slow" advTm="10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a:buFont typeface="Arial" panose="020B0604020202020204" pitchFamily="34" charset="0"/>
              <a:buChar char="•"/>
            </a:pPr>
            <a:r>
              <a:rPr lang="en-US" sz="2400" dirty="0">
                <a:solidFill>
                  <a:schemeClr val="tx1"/>
                </a:solidFill>
                <a:ea typeface="Source Sans Pro SemiBold" panose="020B0603030403020204" pitchFamily="34" charset="0"/>
              </a:rPr>
              <a:t>A parent/guardian must be notified on the date a decision is made to make a removal that constitutes a change of placement of a child with a disability due to a student code of conduct violation. </a:t>
            </a:r>
          </a:p>
          <a:p>
            <a:pPr>
              <a:buFont typeface="Arial" panose="020B0604020202020204" pitchFamily="34" charset="0"/>
              <a:buChar char="•"/>
            </a:pPr>
            <a:r>
              <a:rPr lang="en-US" sz="2400" dirty="0">
                <a:solidFill>
                  <a:schemeClr val="tx1"/>
                </a:solidFill>
                <a:ea typeface="Source Sans Pro SemiBold" panose="020B0603030403020204" pitchFamily="34" charset="0"/>
              </a:rPr>
              <a:t>If a student who receives special education services is subject to an emergency placement or expulsion, the emergency placement or expulsion is subject to federal law and regulations and must be consistent with the consequences that would apply to a student without a disability.</a:t>
            </a:r>
          </a:p>
          <a:p>
            <a:pPr>
              <a:buFont typeface="Arial" panose="020B0604020202020204" pitchFamily="34" charset="0"/>
              <a:buChar char="•"/>
            </a:pPr>
            <a:r>
              <a:rPr lang="en-US" sz="2400" dirty="0">
                <a:solidFill>
                  <a:schemeClr val="tx1"/>
                </a:solidFill>
                <a:ea typeface="Source Sans Pro SemiBold" panose="020B0603030403020204" pitchFamily="34" charset="0"/>
              </a:rPr>
              <a:t>A parent/guardian has the right to appeal a decision made by an MDR or ARD committee.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dirty="0"/>
              <a:t>Students</a:t>
            </a:r>
            <a:r>
              <a:rPr lang="en-US" sz="2800" dirty="0"/>
              <a:t> with Disabilities:  Section 504 and Special Education</a:t>
            </a:r>
          </a:p>
        </p:txBody>
      </p:sp>
    </p:spTree>
    <p:extLst>
      <p:ext uri="{BB962C8B-B14F-4D97-AF65-F5344CB8AC3E}">
        <p14:creationId xmlns:p14="http://schemas.microsoft.com/office/powerpoint/2010/main" val="1800991017"/>
      </p:ext>
    </p:extLst>
  </p:cSld>
  <p:clrMapOvr>
    <a:masterClrMapping/>
  </p:clrMapOvr>
  <p:transition spd="slow" advTm="10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4720591"/>
          </a:xfrm>
        </p:spPr>
        <p:txBody>
          <a:bodyPr/>
          <a:lstStyle/>
          <a:p>
            <a:pPr marL="114300" indent="0">
              <a:buNone/>
            </a:pPr>
            <a:r>
              <a:rPr lang="en-US" sz="2400" dirty="0">
                <a:solidFill>
                  <a:schemeClr val="tx1"/>
                </a:solidFill>
                <a:ea typeface="Source Sans Pro SemiBold" panose="020B0603030403020204" pitchFamily="34" charset="0"/>
              </a:rPr>
              <a:t>I</a:t>
            </a:r>
            <a:r>
              <a:rPr kumimoji="0" lang="en-US" sz="2400" b="0" i="0" u="none" strike="noStrike" kern="1200" cap="none" spc="0" normalizeH="0" baseline="0" noProof="0" dirty="0">
                <a:ln>
                  <a:noFill/>
                </a:ln>
                <a:solidFill>
                  <a:schemeClr val="tx1"/>
                </a:solidFill>
                <a:effectLst/>
                <a:uLnTx/>
                <a:uFillTx/>
                <a:ea typeface="Source Sans Pro SemiBold" panose="020B0603030403020204" pitchFamily="34" charset="0"/>
                <a:cs typeface="+mn-cs"/>
              </a:rPr>
              <a:t>f a school district takes a disciplinary action regarding a student with a disability who receives special education services that constitutes a change in placement under federal law</a:t>
            </a:r>
            <a:r>
              <a:rPr lang="en-US" sz="2400" dirty="0">
                <a:solidFill>
                  <a:schemeClr val="tx1"/>
                </a:solidFill>
                <a:ea typeface="Source Sans Pro SemiBold" panose="020B0603030403020204" pitchFamily="34" charset="0"/>
              </a:rPr>
              <a:t>, t</a:t>
            </a:r>
            <a:r>
              <a:rPr kumimoji="0" lang="en-US" sz="2400" b="0" i="0" u="none" strike="noStrike" kern="1200" cap="none" spc="0" normalizeH="0" baseline="0" noProof="0" dirty="0">
                <a:ln>
                  <a:noFill/>
                </a:ln>
                <a:solidFill>
                  <a:schemeClr val="tx1"/>
                </a:solidFill>
                <a:effectLst/>
                <a:uLnTx/>
                <a:uFillTx/>
                <a:ea typeface="Source Sans Pro SemiBold" panose="020B0603030403020204" pitchFamily="34" charset="0"/>
                <a:cs typeface="+mn-cs"/>
              </a:rPr>
              <a:t>he district must:</a:t>
            </a:r>
            <a:endParaRPr lang="en-US" sz="2400" dirty="0">
              <a:solidFill>
                <a:schemeClr val="tx1"/>
              </a:solidFill>
              <a:ea typeface="Source Sans Pro SemiBold" panose="020B0603030403020204" pitchFamily="34" charset="0"/>
            </a:endParaRPr>
          </a:p>
          <a:p>
            <a:pPr marL="404813">
              <a:buFont typeface="Arial" panose="020B0604020202020204" pitchFamily="34" charset="0"/>
              <a:buChar char="•"/>
            </a:pPr>
            <a:r>
              <a:rPr lang="en-US" sz="2400" dirty="0">
                <a:solidFill>
                  <a:schemeClr val="tx1"/>
                </a:solidFill>
                <a:ea typeface="Source Sans Pro SemiBold" panose="020B0603030403020204" pitchFamily="34" charset="0"/>
              </a:rPr>
              <a:t>Not later than the 10th school day after the change in placement:</a:t>
            </a:r>
          </a:p>
          <a:p>
            <a:pPr lvl="1">
              <a:buFont typeface="Arial" panose="020B0604020202020204" pitchFamily="34" charset="0"/>
              <a:buChar char="•"/>
            </a:pPr>
            <a:r>
              <a:rPr lang="en-US" dirty="0">
                <a:solidFill>
                  <a:schemeClr val="tx1"/>
                </a:solidFill>
                <a:ea typeface="Source Sans Pro SemiBold" panose="020B0603030403020204" pitchFamily="34" charset="0"/>
              </a:rPr>
              <a:t>Seek consent from the student's parent/guardian to conduct a functional behavioral assessment of the student, if a functional behavioral assessment has never been conducted on the student or the student's most recent functional behavioral assessment is more than one year old; and </a:t>
            </a:r>
          </a:p>
          <a:p>
            <a:pPr lvl="1">
              <a:buFont typeface="Arial" panose="020B0604020202020204" pitchFamily="34" charset="0"/>
              <a:buChar char="•"/>
            </a:pPr>
            <a:r>
              <a:rPr lang="en-US" dirty="0">
                <a:solidFill>
                  <a:schemeClr val="tx1"/>
                </a:solidFill>
                <a:ea typeface="Source Sans Pro SemiBold" panose="020B0603030403020204" pitchFamily="34" charset="0"/>
              </a:rPr>
              <a:t>Review any previously conducted functional behavioral assessment of the student and any behavior improvement plan or behavioral intervention plan developed for the student based on that assessment.</a:t>
            </a:r>
            <a:r>
              <a:rPr lang="en-US" sz="2000" dirty="0">
                <a:solidFill>
                  <a:schemeClr val="tx1"/>
                </a:solidFill>
                <a:ea typeface="Source Sans Pro SemiBold" panose="020B0603030403020204" pitchFamily="34" charset="0"/>
              </a:rPr>
              <a:t> </a:t>
            </a:r>
          </a:p>
          <a:p>
            <a:pPr>
              <a:buFont typeface="Arial" panose="020B0604020202020204" pitchFamily="34" charset="0"/>
              <a:buChar char="•"/>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Autofit/>
          </a:bodyPr>
          <a:lstStyle/>
          <a:p>
            <a:r>
              <a:rPr lang="en-US" sz="2500" dirty="0"/>
              <a:t>Students with Disabilities:  Section 504 and Special Education</a:t>
            </a:r>
          </a:p>
        </p:txBody>
      </p:sp>
    </p:spTree>
    <p:extLst>
      <p:ext uri="{BB962C8B-B14F-4D97-AF65-F5344CB8AC3E}">
        <p14:creationId xmlns:p14="http://schemas.microsoft.com/office/powerpoint/2010/main" val="1758686928"/>
      </p:ext>
    </p:extLst>
  </p:cSld>
  <p:clrMapOvr>
    <a:masterClrMapping/>
  </p:clrMapOvr>
  <p:transition spd="slow" advTm="10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8988726" cy="4727596"/>
          </a:xfrm>
        </p:spPr>
        <p:txBody>
          <a:bodyPr/>
          <a:lstStyle/>
          <a:p>
            <a:pPr marL="457200" lvl="2" indent="-342900">
              <a:spcBef>
                <a:spcPts val="0"/>
              </a:spcBef>
              <a:spcAft>
                <a:spcPts val="800"/>
              </a:spcAft>
              <a:buFont typeface="Arial" panose="020B0604020202020204" pitchFamily="34" charset="0"/>
              <a:buChar char="•"/>
              <a:tabLst>
                <a:tab pos="176213" algn="l"/>
              </a:tabLst>
              <a:defRPr/>
            </a:pPr>
            <a:r>
              <a:rPr kumimoji="0" lang="en-US" sz="2400" b="0" i="0" u="none" strike="noStrike" kern="1200" cap="none" spc="0" normalizeH="0" baseline="0" noProof="0" dirty="0">
                <a:ln>
                  <a:noFill/>
                </a:ln>
                <a:solidFill>
                  <a:schemeClr val="tx1"/>
                </a:solidFill>
                <a:effectLst/>
                <a:uLnTx/>
                <a:uFillTx/>
                <a:ea typeface="Source Sans Pro SemiBold" panose="020B0603030403020204" pitchFamily="34" charset="0"/>
                <a:cs typeface="+mn-cs"/>
              </a:rPr>
              <a:t>As necessary, the district must:</a:t>
            </a:r>
            <a:endParaRPr lang="en-US" sz="2400" dirty="0">
              <a:solidFill>
                <a:schemeClr val="tx1"/>
              </a:solidFill>
              <a:ea typeface="Source Sans Pro SemiBold" panose="020B0603030403020204" pitchFamily="34" charset="0"/>
            </a:endParaRPr>
          </a:p>
          <a:p>
            <a:pPr marL="800100" lvl="3" indent="-342900">
              <a:spcBef>
                <a:spcPts val="0"/>
              </a:spcBef>
              <a:spcAft>
                <a:spcPts val="800"/>
              </a:spcAft>
              <a:buFont typeface="Arial" panose="020B0604020202020204" pitchFamily="34" charset="0"/>
              <a:buChar char="•"/>
              <a:tabLst>
                <a:tab pos="176213" algn="l"/>
              </a:tabLst>
              <a:defRPr/>
            </a:pPr>
            <a:r>
              <a:rPr lang="en-US" sz="2400" dirty="0">
                <a:solidFill>
                  <a:schemeClr val="tx1"/>
                </a:solidFill>
                <a:ea typeface="Source Sans Pro SemiBold" panose="020B0603030403020204" pitchFamily="34" charset="0"/>
              </a:rPr>
              <a:t>Develop a behavior improvement plan or behavioral intervention plan for the student if the student does not have a plan; or </a:t>
            </a:r>
          </a:p>
          <a:p>
            <a:pPr marL="800100" lvl="3" indent="-342900">
              <a:spcBef>
                <a:spcPts val="0"/>
              </a:spcBef>
              <a:spcAft>
                <a:spcPts val="800"/>
              </a:spcAft>
              <a:buFont typeface="Arial" panose="020B0604020202020204" pitchFamily="34" charset="0"/>
              <a:buChar char="•"/>
              <a:tabLst>
                <a:tab pos="176213" algn="l"/>
              </a:tabLst>
              <a:defRPr/>
            </a:pPr>
            <a:r>
              <a:rPr lang="en-US" sz="2400" dirty="0">
                <a:solidFill>
                  <a:schemeClr val="tx1"/>
                </a:solidFill>
                <a:ea typeface="Source Sans Pro SemiBold" panose="020B0603030403020204" pitchFamily="34" charset="0"/>
              </a:rPr>
              <a:t>Revise the student’s behavior improvement plan or behavioral intervention plan, for the student if the student has a plan.</a:t>
            </a:r>
          </a:p>
          <a:p>
            <a:pPr marL="457200" lvl="3" indent="0">
              <a:spcBef>
                <a:spcPts val="0"/>
              </a:spcBef>
              <a:spcAft>
                <a:spcPts val="800"/>
              </a:spcAft>
              <a:buNone/>
              <a:tabLst>
                <a:tab pos="176213" algn="l"/>
              </a:tabLst>
              <a:defRPr/>
            </a:pPr>
            <a:endParaRPr lang="en-US" b="1" dirty="0">
              <a:solidFill>
                <a:schemeClr val="tx1"/>
              </a:solidFill>
              <a:ea typeface="Source Sans Pro SemiBold" panose="020B0603030403020204" pitchFamily="34" charset="0"/>
            </a:endParaRPr>
          </a:p>
          <a:p>
            <a:pPr marL="1314450" lvl="3" indent="-857250">
              <a:spcBef>
                <a:spcPts val="0"/>
              </a:spcBef>
              <a:spcAft>
                <a:spcPts val="800"/>
              </a:spcAft>
              <a:buNone/>
              <a:tabLst>
                <a:tab pos="176213" algn="l"/>
              </a:tabLst>
              <a:defRPr/>
            </a:pPr>
            <a:r>
              <a:rPr lang="en-US"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For questions regarding students with disabilities, please contact the Texas Special Education Information Center (</a:t>
            </a:r>
            <a:r>
              <a:rPr lang="en-US" sz="2400" dirty="0">
                <a:solidFill>
                  <a:schemeClr val="accent1"/>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spedtex.org </a:t>
            </a:r>
            <a:r>
              <a:rPr lang="en-US" sz="2400" dirty="0">
                <a:solidFill>
                  <a:schemeClr val="tx1"/>
                </a:solidFill>
                <a:ea typeface="Source Sans Pro SemiBold" panose="020B0603030403020204" pitchFamily="34" charset="0"/>
              </a:rPr>
              <a:t>). This is a resource to inform and support parents, teachers, and anyone committed to the success of children with disabilities. </a:t>
            </a:r>
          </a:p>
          <a:p>
            <a:pPr marL="457200" lvl="3" indent="0">
              <a:spcBef>
                <a:spcPts val="0"/>
              </a:spcBef>
              <a:spcAft>
                <a:spcPts val="800"/>
              </a:spcAft>
              <a:buNone/>
              <a:tabLst>
                <a:tab pos="176213" algn="l"/>
              </a:tabLst>
              <a:defRPr/>
            </a:pPr>
            <a:endParaRPr lang="en-US" sz="2400" dirty="0">
              <a:solidFill>
                <a:schemeClr val="tx1"/>
              </a:solidFill>
              <a:ea typeface="Source Sans Pro SemiBold" panose="020B0603030403020204" pitchFamily="34" charset="0"/>
            </a:endParaRPr>
          </a:p>
          <a:p>
            <a:pPr>
              <a:buFont typeface="Arial" panose="020B0604020202020204" pitchFamily="34" charset="0"/>
              <a:buChar char="•"/>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Autofit/>
          </a:bodyPr>
          <a:lstStyle/>
          <a:p>
            <a:r>
              <a:rPr lang="en-US" sz="2500" dirty="0"/>
              <a:t>Students with Disabilities:  Section 504 and Special Education</a:t>
            </a:r>
          </a:p>
        </p:txBody>
      </p:sp>
    </p:spTree>
    <p:extLst>
      <p:ext uri="{BB962C8B-B14F-4D97-AF65-F5344CB8AC3E}">
        <p14:creationId xmlns:p14="http://schemas.microsoft.com/office/powerpoint/2010/main" val="4242686357"/>
      </p:ext>
    </p:extLst>
  </p:cSld>
  <p:clrMapOvr>
    <a:masterClrMapping/>
  </p:clrMapOvr>
  <p:transition spd="slow" advTm="10000"/>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92901F-3741-AFB0-26E5-9FC097C078F3}"/>
              </a:ext>
            </a:extLst>
          </p:cNvPr>
          <p:cNvSpPr>
            <a:spLocks noGrp="1"/>
          </p:cNvSpPr>
          <p:nvPr>
            <p:ph type="title"/>
          </p:nvPr>
        </p:nvSpPr>
        <p:spPr>
          <a:xfrm>
            <a:off x="513906" y="583753"/>
            <a:ext cx="11164188" cy="751350"/>
          </a:xfrm>
        </p:spPr>
        <p:txBody>
          <a:bodyPr/>
          <a:lstStyle/>
          <a:p>
            <a:pPr algn="ctr"/>
            <a:r>
              <a:rPr lang="en-US" sz="4800" dirty="0"/>
              <a:t>Parents</a:t>
            </a:r>
            <a:r>
              <a:rPr lang="en-US" dirty="0"/>
              <a:t>              </a:t>
            </a:r>
            <a:r>
              <a:rPr lang="en-US" sz="4800" dirty="0"/>
              <a:t>Guardians           Students</a:t>
            </a:r>
          </a:p>
        </p:txBody>
      </p:sp>
      <p:sp>
        <p:nvSpPr>
          <p:cNvPr id="12" name="TextBox 11">
            <a:extLst>
              <a:ext uri="{FF2B5EF4-FFF2-40B4-BE49-F238E27FC236}">
                <a16:creationId xmlns:a16="http://schemas.microsoft.com/office/drawing/2014/main" id="{0294A418-BB6B-0ECA-D359-C065264E9DB2}"/>
              </a:ext>
            </a:extLst>
          </p:cNvPr>
          <p:cNvSpPr txBox="1"/>
          <p:nvPr/>
        </p:nvSpPr>
        <p:spPr>
          <a:xfrm>
            <a:off x="4788577" y="2828835"/>
            <a:ext cx="2614845" cy="1200329"/>
          </a:xfrm>
          <a:prstGeom prst="rect">
            <a:avLst/>
          </a:prstGeom>
          <a:noFill/>
        </p:spPr>
        <p:txBody>
          <a:bodyPr wrap="square">
            <a:spAutoFit/>
          </a:bodyPr>
          <a:lstStyle/>
          <a:p>
            <a:r>
              <a:rPr lang="en-US" sz="7200" b="1" dirty="0">
                <a:solidFill>
                  <a:schemeClr val="accent1"/>
                </a:solidFill>
              </a:rPr>
              <a:t>Rights</a:t>
            </a:r>
          </a:p>
        </p:txBody>
      </p:sp>
    </p:spTree>
    <p:extLst>
      <p:ext uri="{BB962C8B-B14F-4D97-AF65-F5344CB8AC3E}">
        <p14:creationId xmlns:p14="http://schemas.microsoft.com/office/powerpoint/2010/main" val="1230401317"/>
      </p:ext>
    </p:extLst>
  </p:cSld>
  <p:clrMapOvr>
    <a:overrideClrMapping bg1="lt1" tx1="dk1" bg2="lt2" tx2="dk2" accent1="accent1" accent2="accent2" accent3="accent3" accent4="accent4" accent5="accent5" accent6="accent6" hlink="hlink" folHlink="folHlink"/>
  </p:clrMapOvr>
  <p:transition spd="slow" advTm="10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9380758" cy="5276624"/>
          </a:xfrm>
        </p:spPr>
        <p:txBody>
          <a:bodyPr/>
          <a:lstStyle/>
          <a:p>
            <a:pPr marL="0" indent="0">
              <a:buNone/>
            </a:pPr>
            <a:r>
              <a:rPr lang="en-US" sz="2400" b="1" dirty="0">
                <a:solidFill>
                  <a:schemeClr val="tx1"/>
                </a:solidFill>
                <a:ea typeface="Source Sans Pro SemiBold" panose="020B0603030403020204" pitchFamily="34" charset="0"/>
              </a:rPr>
              <a:t>Parent/Guardian/Student Rights:</a:t>
            </a:r>
          </a:p>
          <a:p>
            <a:pPr>
              <a:buFont typeface="Arial" panose="020B0604020202020204" pitchFamily="34" charset="0"/>
              <a:buChar char="•"/>
            </a:pPr>
            <a:r>
              <a:rPr lang="en-US" sz="2400" dirty="0">
                <a:solidFill>
                  <a:schemeClr val="tx1"/>
                </a:solidFill>
                <a:ea typeface="Source Sans Pro SemiBold" panose="020B0603030403020204" pitchFamily="34" charset="0"/>
              </a:rPr>
              <a:t>Immediate written notice of disciplinary removals and placements;</a:t>
            </a:r>
          </a:p>
          <a:p>
            <a:pPr>
              <a:buFont typeface="Arial" panose="020B0604020202020204" pitchFamily="34" charset="0"/>
              <a:buChar char="•"/>
            </a:pPr>
            <a:r>
              <a:rPr lang="en-US" dirty="0">
                <a:solidFill>
                  <a:schemeClr val="tx1"/>
                </a:solidFill>
                <a:ea typeface="Source Sans Pro SemiBold" panose="020B0603030403020204" pitchFamily="34" charset="0"/>
              </a:rPr>
              <a:t>How </a:t>
            </a:r>
            <a:r>
              <a:rPr lang="en-US" sz="2400" dirty="0">
                <a:solidFill>
                  <a:schemeClr val="tx1"/>
                </a:solidFill>
                <a:ea typeface="Source Sans Pro SemiBold" panose="020B0603030403020204" pitchFamily="34" charset="0"/>
              </a:rPr>
              <a:t>classwork will be given to the student while placed out of the regular classroom;</a:t>
            </a:r>
          </a:p>
          <a:p>
            <a:pPr>
              <a:buFont typeface="Arial" panose="020B0604020202020204" pitchFamily="34" charset="0"/>
              <a:buChar char="•"/>
            </a:pPr>
            <a:r>
              <a:rPr lang="en-US" sz="2400" dirty="0">
                <a:solidFill>
                  <a:schemeClr val="tx1"/>
                </a:solidFill>
                <a:ea typeface="Source Sans Pro SemiBold" panose="020B0603030403020204" pitchFamily="34" charset="0"/>
              </a:rPr>
              <a:t>Disciplinary conference for a DAEP placement scheduled not later than the third class day after the day on which a student is removed from class; </a:t>
            </a:r>
          </a:p>
          <a:p>
            <a:pPr>
              <a:buFont typeface="Arial" panose="020B0604020202020204" pitchFamily="34" charset="0"/>
              <a:buChar char="•"/>
            </a:pPr>
            <a:r>
              <a:rPr lang="en-US" sz="2400" dirty="0">
                <a:solidFill>
                  <a:schemeClr val="tx1"/>
                </a:solidFill>
                <a:ea typeface="Source Sans Pro SemiBold" panose="020B0603030403020204" pitchFamily="34" charset="0"/>
              </a:rPr>
              <a:t>Participate in a proceeding before the board/board's designee, per district policy, if the student’s placement in DAEP extends beyond 60 days or end of the next grading period, whichever is earlier; and</a:t>
            </a:r>
          </a:p>
          <a:p>
            <a:pPr>
              <a:buFont typeface="Arial" panose="020B0604020202020204" pitchFamily="34" charset="0"/>
              <a:buChar char="•"/>
            </a:pPr>
            <a:r>
              <a:rPr lang="en-US" sz="2400" dirty="0">
                <a:solidFill>
                  <a:schemeClr val="tx1"/>
                </a:solidFill>
                <a:ea typeface="Source Sans Pro SemiBold" panose="020B0603030403020204" pitchFamily="34" charset="0"/>
              </a:rPr>
              <a:t>Periodic review (not to exceed 120-day intervals) by the board's designee of the student's status, including academic status, and chance to advocate for the student's return to the regular classroom or campus.</a:t>
            </a:r>
          </a:p>
          <a:p>
            <a:pPr>
              <a:buFont typeface="Arial" panose="020B0604020202020204" pitchFamily="34" charset="0"/>
              <a:buChar char="•"/>
            </a:pPr>
            <a:endParaRPr lang="en-US" sz="2400" dirty="0">
              <a:solidFill>
                <a:schemeClr val="tx1"/>
              </a:solidFill>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Parent/Guardian/Student Rights </a:t>
            </a:r>
          </a:p>
        </p:txBody>
      </p:sp>
    </p:spTree>
    <p:extLst>
      <p:ext uri="{BB962C8B-B14F-4D97-AF65-F5344CB8AC3E}">
        <p14:creationId xmlns:p14="http://schemas.microsoft.com/office/powerpoint/2010/main" val="2014826855"/>
      </p:ext>
    </p:extLst>
  </p:cSld>
  <p:clrMapOvr>
    <a:masterClrMapping/>
  </p:clrMapOvr>
  <p:transition spd="slow" advTm="10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8988726" cy="5299432"/>
          </a:xfrm>
        </p:spPr>
        <p:txBody>
          <a:bodyPr/>
          <a:lstStyle/>
          <a:p>
            <a:pPr marL="0" indent="0">
              <a:buNone/>
            </a:pPr>
            <a:r>
              <a:rPr lang="en-US" sz="2400" dirty="0">
                <a:solidFill>
                  <a:schemeClr val="tx1"/>
                </a:solidFill>
                <a:ea typeface="Source Sans Pro SemiBold" panose="020B0603030403020204" pitchFamily="34" charset="0"/>
              </a:rPr>
              <a:t>Parent/Guardian/Student Rights (continued):</a:t>
            </a:r>
          </a:p>
          <a:p>
            <a:pPr marL="0" indent="0">
              <a:buNone/>
            </a:pPr>
            <a:r>
              <a:rPr lang="en-US" sz="2400" b="1" dirty="0">
                <a:solidFill>
                  <a:schemeClr val="tx1"/>
                </a:solidFill>
                <a:ea typeface="Source Sans Pro SemiBold" panose="020B0603030403020204" pitchFamily="34" charset="0"/>
              </a:rPr>
              <a:t>DAEP Placement Conference:</a:t>
            </a:r>
          </a:p>
          <a:p>
            <a:pPr>
              <a:buFont typeface="Arial" panose="020B0604020202020204" pitchFamily="34" charset="0"/>
              <a:buChar char="•"/>
            </a:pPr>
            <a:r>
              <a:rPr lang="en-US" sz="2400" dirty="0">
                <a:solidFill>
                  <a:schemeClr val="tx1"/>
                </a:solidFill>
                <a:ea typeface="Source Sans Pro SemiBold" panose="020B0603030403020204" pitchFamily="34" charset="0"/>
              </a:rPr>
              <a:t>A conference with the appropriate due process must be held with the student, the student’s parent/guardian, and</a:t>
            </a: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the teacher removing the student from the classroom, if there is one;</a:t>
            </a:r>
          </a:p>
          <a:p>
            <a:pPr>
              <a:buFont typeface="Arial" panose="020B0604020202020204" pitchFamily="34" charset="0"/>
              <a:buChar char="•"/>
            </a:pPr>
            <a:r>
              <a:rPr lang="en-US" sz="2400" dirty="0">
                <a:solidFill>
                  <a:schemeClr val="tx1"/>
                </a:solidFill>
                <a:ea typeface="Source Sans Pro SemiBold" panose="020B0603030403020204" pitchFamily="34" charset="0"/>
              </a:rPr>
              <a:t>The student is entitled to written or oral notice of the reasons for the removal, an explanation of the basis for the removal, and an opportunity to respond to the reasons for the removal;</a:t>
            </a:r>
          </a:p>
          <a:p>
            <a:pPr>
              <a:buFont typeface="Arial" panose="020B0604020202020204" pitchFamily="34" charset="0"/>
              <a:buChar char="•"/>
            </a:pPr>
            <a:r>
              <a:rPr lang="en-US" sz="2400" dirty="0">
                <a:solidFill>
                  <a:schemeClr val="tx1"/>
                </a:solidFill>
                <a:ea typeface="Source Sans Pro SemiBold" panose="020B0603030403020204" pitchFamily="34" charset="0"/>
              </a:rPr>
              <a:t>The parent/guardian/student should be given information on the right to appeal and the process, if the student code of conduct supports appeals for DAEP placements; and</a:t>
            </a:r>
          </a:p>
          <a:p>
            <a:pPr>
              <a:buFont typeface="Arial" panose="020B0604020202020204" pitchFamily="34" charset="0"/>
              <a:buChar char="•"/>
            </a:pPr>
            <a:r>
              <a:rPr lang="en-US" sz="2400" dirty="0">
                <a:solidFill>
                  <a:schemeClr val="tx1"/>
                </a:solidFill>
                <a:ea typeface="Source Sans Pro SemiBold" panose="020B0603030403020204" pitchFamily="34" charset="0"/>
              </a:rPr>
              <a:t>The board or the board's designee must deliver to the student and the parent/guardian a copy of the order placing the student in a DAEP.</a:t>
            </a:r>
          </a:p>
          <a:p>
            <a:pPr marL="457200" lvl="1" indent="0">
              <a:buNone/>
            </a:pPr>
            <a:endParaRPr lang="en-US" sz="2000"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Parent/Guardian/Student Rights </a:t>
            </a:r>
          </a:p>
        </p:txBody>
      </p:sp>
    </p:spTree>
    <p:extLst>
      <p:ext uri="{BB962C8B-B14F-4D97-AF65-F5344CB8AC3E}">
        <p14:creationId xmlns:p14="http://schemas.microsoft.com/office/powerpoint/2010/main" val="2749825688"/>
      </p:ext>
    </p:extLst>
  </p:cSld>
  <p:clrMapOvr>
    <a:masterClrMapping/>
  </p:clrMapOvr>
  <p:transition spd="slow" advTm="10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4687035"/>
          </a:xfrm>
        </p:spPr>
        <p:txBody>
          <a:bodyPr/>
          <a:lstStyle/>
          <a:p>
            <a:pPr marL="0" indent="0">
              <a:buNone/>
            </a:pPr>
            <a:r>
              <a:rPr lang="en-US" sz="2400" dirty="0">
                <a:solidFill>
                  <a:schemeClr val="tx1"/>
                </a:solidFill>
                <a:ea typeface="Source Sans Pro SemiBold" panose="020B0603030403020204" pitchFamily="34" charset="0"/>
              </a:rPr>
              <a:t>Parent/Guardian/Student Rights (continued):</a:t>
            </a:r>
          </a:p>
          <a:p>
            <a:pPr marL="0" indent="0">
              <a:buNone/>
            </a:pPr>
            <a:r>
              <a:rPr lang="en-US" sz="2400" b="1" dirty="0">
                <a:solidFill>
                  <a:schemeClr val="tx1"/>
                </a:solidFill>
                <a:ea typeface="Source Sans Pro SemiBold" panose="020B0603030403020204" pitchFamily="34" charset="0"/>
              </a:rPr>
              <a:t>Expulsion Hearing:</a:t>
            </a:r>
          </a:p>
          <a:p>
            <a:pPr>
              <a:buFont typeface="Arial" panose="020B0604020202020204" pitchFamily="34" charset="0"/>
              <a:buChar char="•"/>
            </a:pPr>
            <a:r>
              <a:rPr lang="en-US" sz="2400" dirty="0">
                <a:solidFill>
                  <a:schemeClr val="tx1"/>
                </a:solidFill>
                <a:ea typeface="Source Sans Pro SemiBold" panose="020B0603030403020204" pitchFamily="34" charset="0"/>
              </a:rPr>
              <a:t>The expulsion hearing must be held with the appropriate due process;</a:t>
            </a:r>
          </a:p>
          <a:p>
            <a:pPr>
              <a:buFont typeface="Arial" panose="020B0604020202020204" pitchFamily="34" charset="0"/>
              <a:buChar char="•"/>
            </a:pPr>
            <a:r>
              <a:rPr lang="en-US" sz="2400" dirty="0">
                <a:solidFill>
                  <a:schemeClr val="tx1"/>
                </a:solidFill>
                <a:ea typeface="Source Sans Pro SemiBold" panose="020B0603030403020204" pitchFamily="34" charset="0"/>
              </a:rPr>
              <a:t>The student must not return to the classroom while waiting for the expulsion hearing; and</a:t>
            </a:r>
          </a:p>
          <a:p>
            <a:pPr>
              <a:buFont typeface="Arial" panose="020B0604020202020204" pitchFamily="34" charset="0"/>
              <a:buChar char="•"/>
            </a:pPr>
            <a:r>
              <a:rPr lang="en-US" sz="2400" dirty="0">
                <a:solidFill>
                  <a:schemeClr val="tx1"/>
                </a:solidFill>
                <a:ea typeface="Source Sans Pro SemiBold" panose="020B0603030403020204" pitchFamily="34" charset="0"/>
              </a:rPr>
              <a:t>A written invitation to the hearing must be given to</a:t>
            </a: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the student, the student’s parent/guardian, and another adult, at the student’s discretion, who can provide guidance for the student.</a:t>
            </a:r>
          </a:p>
          <a:p>
            <a:pPr marL="0" lvl="2" indent="0">
              <a:buNone/>
            </a:pPr>
            <a:endParaRPr lang="en-US" sz="2400" b="1" dirty="0">
              <a:solidFill>
                <a:schemeClr val="tx1"/>
              </a:solidFill>
              <a:ea typeface="Source Sans Pro SemiBold" panose="020B0603030403020204" pitchFamily="34" charset="0"/>
            </a:endParaRPr>
          </a:p>
          <a:p>
            <a:pPr marL="0" lvl="2"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The district must hold the expulsion hearing regardless of 	parent/guardian attendance. </a:t>
            </a:r>
            <a:endParaRPr lang="en-US" sz="2400" b="1" dirty="0">
              <a:solidFill>
                <a:schemeClr val="tx1"/>
              </a:solidFill>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pPr>
              <a:tabLst>
                <a:tab pos="573088" algn="l"/>
                <a:tab pos="628650" algn="l"/>
              </a:tabLst>
            </a:pPr>
            <a:r>
              <a:rPr lang="en-US" sz="2800" dirty="0"/>
              <a:t>Parent/Guardian/Student Rights </a:t>
            </a:r>
          </a:p>
        </p:txBody>
      </p:sp>
    </p:spTree>
    <p:extLst>
      <p:ext uri="{BB962C8B-B14F-4D97-AF65-F5344CB8AC3E}">
        <p14:creationId xmlns:p14="http://schemas.microsoft.com/office/powerpoint/2010/main" val="3838122800"/>
      </p:ext>
    </p:extLst>
  </p:cSld>
  <p:clrMapOvr>
    <a:masterClrMapping/>
  </p:clrMapOvr>
  <p:transition spd="slow" advTm="10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dirty="0">
                <a:solidFill>
                  <a:schemeClr val="tx1"/>
                </a:solidFill>
                <a:ea typeface="Source Sans Pro SemiBold" panose="020B0603030403020204" pitchFamily="34" charset="0"/>
              </a:rPr>
              <a:t>Parent/Guardian/Student Rights (continued):</a:t>
            </a:r>
          </a:p>
          <a:p>
            <a:pPr marL="0" indent="0">
              <a:buNone/>
            </a:pPr>
            <a:r>
              <a:rPr lang="en-US" sz="2400" b="1" dirty="0">
                <a:solidFill>
                  <a:schemeClr val="tx1"/>
                </a:solidFill>
                <a:ea typeface="Source Sans Pro SemiBold" panose="020B0603030403020204" pitchFamily="34" charset="0"/>
              </a:rPr>
              <a:t>Expulsion Appeals:</a:t>
            </a:r>
          </a:p>
          <a:p>
            <a:pPr marL="0" indent="0">
              <a:buNone/>
            </a:pPr>
            <a:r>
              <a:rPr lang="en-US" sz="2400" dirty="0">
                <a:solidFill>
                  <a:schemeClr val="tx1"/>
                </a:solidFill>
                <a:ea typeface="Source Sans Pro SemiBold" panose="020B0603030403020204" pitchFamily="34" charset="0"/>
              </a:rPr>
              <a:t>Parents/Guardians/Students can appeal the campus behavior coordinator’s decision to expel. </a:t>
            </a:r>
          </a:p>
          <a:p>
            <a:pPr marL="0" indent="0">
              <a:buNone/>
            </a:pPr>
            <a:r>
              <a:rPr lang="en-US" sz="2400" dirty="0">
                <a:solidFill>
                  <a:schemeClr val="tx1"/>
                </a:solidFill>
                <a:ea typeface="Source Sans Pro SemiBold" panose="020B0603030403020204" pitchFamily="34" charset="0"/>
              </a:rPr>
              <a:t>The two steps to the appeal process for an expulsion are:</a:t>
            </a:r>
          </a:p>
          <a:p>
            <a:pPr marL="457200" indent="-457200">
              <a:buFont typeface="+mj-lt"/>
              <a:buAutoNum type="arabicPeriod"/>
            </a:pPr>
            <a:r>
              <a:rPr lang="en-US" sz="2400" dirty="0">
                <a:solidFill>
                  <a:schemeClr val="tx1"/>
                </a:solidFill>
                <a:ea typeface="Source Sans Pro SemiBold" panose="020B0603030403020204" pitchFamily="34" charset="0"/>
              </a:rPr>
              <a:t>The board of trustees; if the parent/guardian/student is not     satisfied, then</a:t>
            </a:r>
          </a:p>
          <a:p>
            <a:pPr marL="457200" indent="-457200">
              <a:buFont typeface="+mj-lt"/>
              <a:buAutoNum type="arabicPeriod"/>
            </a:pPr>
            <a:r>
              <a:rPr lang="en-US" sz="2400" dirty="0">
                <a:solidFill>
                  <a:schemeClr val="tx1"/>
                </a:solidFill>
                <a:ea typeface="Source Sans Pro SemiBold" panose="020B0603030403020204" pitchFamily="34" charset="0"/>
              </a:rPr>
              <a:t>Trial </a:t>
            </a:r>
            <a:r>
              <a:rPr lang="en-US" sz="2400" i="1" dirty="0">
                <a:solidFill>
                  <a:schemeClr val="tx1"/>
                </a:solidFill>
                <a:ea typeface="Source Sans Pro SemiBold" panose="020B0603030403020204" pitchFamily="34" charset="0"/>
              </a:rPr>
              <a:t>de novo</a:t>
            </a:r>
            <a:r>
              <a:rPr lang="en-US" sz="2400" dirty="0">
                <a:solidFill>
                  <a:schemeClr val="tx1"/>
                </a:solidFill>
                <a:ea typeface="Source Sans Pro SemiBold" panose="020B0603030403020204" pitchFamily="34" charset="0"/>
              </a:rPr>
              <a:t> to the district court of the county in which the administrative office is located.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pPr>
              <a:tabLst>
                <a:tab pos="573088" algn="l"/>
                <a:tab pos="628650" algn="l"/>
              </a:tabLst>
            </a:pPr>
            <a:r>
              <a:rPr lang="en-US" sz="2800" dirty="0"/>
              <a:t>Parent/Guardian/Student Rights</a:t>
            </a:r>
          </a:p>
        </p:txBody>
      </p:sp>
    </p:spTree>
    <p:extLst>
      <p:ext uri="{BB962C8B-B14F-4D97-AF65-F5344CB8AC3E}">
        <p14:creationId xmlns:p14="http://schemas.microsoft.com/office/powerpoint/2010/main" val="178259010"/>
      </p:ext>
    </p:extLst>
  </p:cSld>
  <p:clrMapOvr>
    <a:masterClrMapping/>
  </p:clrMapOvr>
  <p:transition spd="slow"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C511C6-4A43-6BCF-7786-549B8FE1C1B6}"/>
              </a:ext>
            </a:extLst>
          </p:cNvPr>
          <p:cNvSpPr>
            <a:spLocks noGrp="1"/>
          </p:cNvSpPr>
          <p:nvPr>
            <p:ph idx="1"/>
          </p:nvPr>
        </p:nvSpPr>
        <p:spPr>
          <a:xfrm>
            <a:off x="2347415" y="1495650"/>
            <a:ext cx="8988726" cy="5162655"/>
          </a:xfrm>
        </p:spPr>
        <p:txBody>
          <a:bodyPr/>
          <a:lstStyle/>
          <a:p>
            <a:pPr marL="342900" indent="-342900">
              <a:buFont typeface="Arial" panose="020B0604020202020204" pitchFamily="34" charset="0"/>
              <a:buChar char="•"/>
            </a:pPr>
            <a:r>
              <a:rPr lang="en-US" b="1" dirty="0">
                <a:solidFill>
                  <a:schemeClr val="tx1"/>
                </a:solidFill>
                <a:hlinkClick r:id="rId3">
                  <a:extLst>
                    <a:ext uri="{A12FA001-AC4F-418D-AE19-62706E023703}">
                      <ahyp:hlinkClr xmlns:ahyp="http://schemas.microsoft.com/office/drawing/2018/hyperlinkcolor" val="tx"/>
                    </a:ext>
                  </a:extLst>
                </a:hlinkClick>
              </a:rPr>
              <a:t>HB 567</a:t>
            </a:r>
            <a:r>
              <a:rPr lang="en-US" b="1" dirty="0">
                <a:solidFill>
                  <a:schemeClr val="tx1"/>
                </a:solidFill>
              </a:rPr>
              <a:t> </a:t>
            </a:r>
            <a:r>
              <a:rPr lang="en-US" b="1" dirty="0">
                <a:solidFill>
                  <a:srgbClr val="313131"/>
                </a:solidFill>
              </a:rPr>
              <a:t>- </a:t>
            </a:r>
            <a:r>
              <a:rPr lang="en-US" dirty="0">
                <a:solidFill>
                  <a:srgbClr val="313131"/>
                </a:solidFill>
                <a:hlinkClick r:id="rId4"/>
              </a:rPr>
              <a:t>TEC, </a:t>
            </a:r>
            <a:r>
              <a:rPr lang="en-US" sz="2400" dirty="0">
                <a:solidFill>
                  <a:schemeClr val="tx1"/>
                </a:solidFill>
                <a:effectLst/>
                <a:latin typeface="Calibri" panose="020F0502020204030204" pitchFamily="34" charset="0"/>
                <a:ea typeface="Times New Roman" panose="02020603050405020304" pitchFamily="18" charset="0"/>
                <a:hlinkClick r:id="rId4"/>
              </a:rPr>
              <a:t>§25.902</a:t>
            </a:r>
            <a:r>
              <a:rPr lang="en-US" sz="2400" dirty="0">
                <a:solidFill>
                  <a:schemeClr val="tx1"/>
                </a:solidFill>
                <a:effectLst/>
                <a:latin typeface="Calibri" panose="020F0502020204030204" pitchFamily="34" charset="0"/>
                <a:ea typeface="Times New Roman" panose="02020603050405020304" pitchFamily="18" charset="0"/>
              </a:rPr>
              <a:t>: Prohibits a</a:t>
            </a:r>
            <a:r>
              <a:rPr lang="en-US" sz="2400" dirty="0">
                <a:solidFill>
                  <a:schemeClr val="tx1"/>
                </a:solidFill>
                <a:effectLst/>
                <a:ea typeface="Times New Roman" panose="02020603050405020304" pitchFamily="18" charset="0"/>
              </a:rPr>
              <a:t>ny school district’s student dress or grooming policy, including a student dress or grooming policy for any extracurricular activity, from discriminating against a hair texture or protective hairstyle commonly or historically associated with race. </a:t>
            </a:r>
            <a:r>
              <a:rPr lang="en-US" dirty="0">
                <a:solidFill>
                  <a:schemeClr val="tx1"/>
                </a:solidFill>
                <a:ea typeface="Times New Roman" panose="02020603050405020304" pitchFamily="18" charset="0"/>
              </a:rPr>
              <a:t>A p</a:t>
            </a:r>
            <a:r>
              <a:rPr lang="en-US" sz="2400" dirty="0">
                <a:solidFill>
                  <a:schemeClr val="tx1"/>
                </a:solidFill>
                <a:effectLst/>
                <a:ea typeface="Times New Roman" panose="02020603050405020304" pitchFamily="18" charset="0"/>
              </a:rPr>
              <a:t>rotective hairstyle includes braids, locks, and twists.</a:t>
            </a:r>
          </a:p>
          <a:p>
            <a:pPr marL="0" indent="0"/>
            <a:endParaRPr lang="en-US" dirty="0">
              <a:solidFill>
                <a:srgbClr val="313131"/>
              </a:solidFill>
            </a:endParaRPr>
          </a:p>
          <a:p>
            <a:pPr marL="342900" indent="-342900">
              <a:buFont typeface="Arial" panose="020B0604020202020204" pitchFamily="34" charset="0"/>
              <a:buChar char="•"/>
            </a:pPr>
            <a:r>
              <a:rPr lang="en-US" b="1" dirty="0">
                <a:solidFill>
                  <a:schemeClr val="tx1"/>
                </a:solidFill>
                <a:hlinkClick r:id="rId5">
                  <a:extLst>
                    <a:ext uri="{A12FA001-AC4F-418D-AE19-62706E023703}">
                      <ahyp:hlinkClr xmlns:ahyp="http://schemas.microsoft.com/office/drawing/2018/hyperlinkcolor" val="tx"/>
                    </a:ext>
                  </a:extLst>
                </a:hlinkClick>
              </a:rPr>
              <a:t>HB 3</a:t>
            </a:r>
            <a:r>
              <a:rPr lang="en-US" b="1" dirty="0">
                <a:solidFill>
                  <a:schemeClr val="tx1"/>
                </a:solidFill>
              </a:rPr>
              <a:t> </a:t>
            </a:r>
            <a:r>
              <a:rPr lang="en-US" b="1" dirty="0">
                <a:solidFill>
                  <a:srgbClr val="313131"/>
                </a:solidFill>
              </a:rPr>
              <a:t>- </a:t>
            </a:r>
            <a:r>
              <a:rPr lang="en-US" dirty="0">
                <a:solidFill>
                  <a:srgbClr val="313131"/>
                </a:solidFill>
                <a:hlinkClick r:id="rId6"/>
              </a:rPr>
              <a:t>TEC, §25.002(a)(2)</a:t>
            </a:r>
            <a:r>
              <a:rPr lang="en-US" dirty="0">
                <a:solidFill>
                  <a:srgbClr val="313131"/>
                </a:solidFill>
              </a:rPr>
              <a:t>: If a parent/guardian enrolls a child into a public school, the parent/guardian </a:t>
            </a:r>
            <a:r>
              <a:rPr lang="en-US" b="1" dirty="0">
                <a:solidFill>
                  <a:srgbClr val="313131"/>
                </a:solidFill>
              </a:rPr>
              <a:t>or the school district </a:t>
            </a:r>
            <a:r>
              <a:rPr lang="en-US" dirty="0">
                <a:solidFill>
                  <a:srgbClr val="313131"/>
                </a:solidFill>
              </a:rPr>
              <a:t>in which the child most recently attended school </a:t>
            </a:r>
            <a:r>
              <a:rPr lang="en-US" b="1" dirty="0">
                <a:solidFill>
                  <a:srgbClr val="313131"/>
                </a:solidFill>
              </a:rPr>
              <a:t>must</a:t>
            </a:r>
            <a:r>
              <a:rPr lang="en-US" dirty="0">
                <a:solidFill>
                  <a:srgbClr val="313131"/>
                </a:solidFill>
              </a:rPr>
              <a:t> furnish to the school district a copy of the child's records from the school the child’s most recently attended a copy of the child's disciplinary record and any threat assessment involving the child's behavior conducted under </a:t>
            </a:r>
            <a:r>
              <a:rPr lang="en-US" dirty="0">
                <a:solidFill>
                  <a:srgbClr val="313131"/>
                </a:solidFill>
                <a:hlinkClick r:id="rId7"/>
              </a:rPr>
              <a:t>TEC, </a:t>
            </a:r>
            <a:r>
              <a:rPr lang="en-US" sz="2400" dirty="0">
                <a:solidFill>
                  <a:schemeClr val="tx1"/>
                </a:solidFill>
                <a:effectLst/>
                <a:latin typeface="Calibri" panose="020F0502020204030204" pitchFamily="34" charset="0"/>
                <a:ea typeface="Times New Roman" panose="02020603050405020304" pitchFamily="18" charset="0"/>
                <a:hlinkClick r:id="rId7"/>
              </a:rPr>
              <a:t>§</a:t>
            </a:r>
            <a:r>
              <a:rPr lang="en-US" dirty="0">
                <a:solidFill>
                  <a:srgbClr val="313131"/>
                </a:solidFill>
                <a:hlinkClick r:id="rId7"/>
              </a:rPr>
              <a:t>37.115</a:t>
            </a:r>
            <a:r>
              <a:rPr lang="en-US" dirty="0">
                <a:solidFill>
                  <a:srgbClr val="313131"/>
                </a:solidFill>
              </a:rPr>
              <a:t>.</a:t>
            </a:r>
          </a:p>
          <a:p>
            <a:pPr marL="342900" indent="-342900">
              <a:buFont typeface="Arial" panose="020B0604020202020204" pitchFamily="34" charset="0"/>
              <a:buChar char="•"/>
            </a:pPr>
            <a:endParaRPr lang="en-US" dirty="0"/>
          </a:p>
          <a:p>
            <a:endParaRPr lang="en-US" dirty="0"/>
          </a:p>
        </p:txBody>
      </p:sp>
      <p:sp>
        <p:nvSpPr>
          <p:cNvPr id="3" name="Title 2">
            <a:extLst>
              <a:ext uri="{FF2B5EF4-FFF2-40B4-BE49-F238E27FC236}">
                <a16:creationId xmlns:a16="http://schemas.microsoft.com/office/drawing/2014/main" id="{921698FD-8D68-FA05-C6B4-CA32511D0B68}"/>
              </a:ext>
            </a:extLst>
          </p:cNvPr>
          <p:cNvSpPr>
            <a:spLocks noGrp="1"/>
          </p:cNvSpPr>
          <p:nvPr>
            <p:ph type="title"/>
          </p:nvPr>
        </p:nvSpPr>
        <p:spPr/>
        <p:txBody>
          <a:bodyPr/>
          <a:lstStyle/>
          <a:p>
            <a:r>
              <a:rPr lang="en-US" dirty="0"/>
              <a:t>New from the 88</a:t>
            </a:r>
            <a:r>
              <a:rPr lang="en-US" baseline="30000" dirty="0"/>
              <a:t>th</a:t>
            </a:r>
            <a:r>
              <a:rPr lang="en-US" dirty="0"/>
              <a:t> Session</a:t>
            </a:r>
          </a:p>
        </p:txBody>
      </p:sp>
    </p:spTree>
    <p:extLst>
      <p:ext uri="{BB962C8B-B14F-4D97-AF65-F5344CB8AC3E}">
        <p14:creationId xmlns:p14="http://schemas.microsoft.com/office/powerpoint/2010/main" val="381616335"/>
      </p:ext>
    </p:extLst>
  </p:cSld>
  <p:clrMapOvr>
    <a:masterClrMapping/>
  </p:clrMapOvr>
  <p:transition spd="slow" advTm="10000"/>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FD815B-E1F2-B870-12D3-2D8F984EE631}"/>
              </a:ext>
            </a:extLst>
          </p:cNvPr>
          <p:cNvSpPr>
            <a:spLocks noGrp="1"/>
          </p:cNvSpPr>
          <p:nvPr>
            <p:ph type="title"/>
          </p:nvPr>
        </p:nvSpPr>
        <p:spPr>
          <a:xfrm>
            <a:off x="2083836" y="2823509"/>
            <a:ext cx="9515883" cy="542429"/>
          </a:xfrm>
        </p:spPr>
        <p:txBody>
          <a:bodyPr/>
          <a:lstStyle/>
          <a:p>
            <a:pPr algn="ctr"/>
            <a:r>
              <a:rPr lang="en-US" dirty="0"/>
              <a:t>Charter Schools</a:t>
            </a:r>
          </a:p>
        </p:txBody>
      </p:sp>
    </p:spTree>
    <p:extLst>
      <p:ext uri="{BB962C8B-B14F-4D97-AF65-F5344CB8AC3E}">
        <p14:creationId xmlns:p14="http://schemas.microsoft.com/office/powerpoint/2010/main" val="3386369081"/>
      </p:ext>
    </p:extLst>
  </p:cSld>
  <p:clrMapOvr>
    <a:masterClrMapping/>
  </p:clrMapOvr>
  <p:transition spd="slow" advTm="10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8988726" cy="4762536"/>
          </a:xfrm>
        </p:spPr>
        <p:txBody>
          <a:bodyPr/>
          <a:lstStyle/>
          <a:p>
            <a:pPr marL="0" indent="0">
              <a:buNone/>
            </a:pPr>
            <a:r>
              <a:rPr lang="en-US" sz="2400" dirty="0">
                <a:solidFill>
                  <a:schemeClr val="tx1"/>
                </a:solidFill>
                <a:ea typeface="Source Sans Pro SemiBold" panose="020B0603030403020204" pitchFamily="34" charset="0"/>
              </a:rPr>
              <a:t>Open-enrollment charter schools are subject to fewer requirements related to student discipline.</a:t>
            </a:r>
          </a:p>
          <a:p>
            <a:pPr marL="0" indent="0">
              <a:buNone/>
            </a:pPr>
            <a:r>
              <a:rPr lang="en-US" sz="2400" dirty="0">
                <a:solidFill>
                  <a:srgbClr val="0D6CB9"/>
                </a:solidFill>
                <a:hlinkClick r:id="rId3">
                  <a:extLst>
                    <a:ext uri="{A12FA001-AC4F-418D-AE19-62706E023703}">
                      <ahyp:hlinkClr xmlns:ahyp="http://schemas.microsoft.com/office/drawing/2018/hyperlinkcolor" val="tx"/>
                    </a:ext>
                  </a:extLst>
                </a:hlinkClick>
              </a:rPr>
              <a:t>TEC, §12.131(a)</a:t>
            </a:r>
            <a:r>
              <a:rPr lang="en-US" sz="2400" dirty="0">
                <a:solidFill>
                  <a:srgbClr val="0D6CB9"/>
                </a:solidFill>
                <a:ea typeface="Source Sans Pro SemiBold" panose="020B0603030403020204" pitchFamily="34" charset="0"/>
              </a:rPr>
              <a:t>, </a:t>
            </a:r>
            <a:r>
              <a:rPr lang="en-US" sz="2400" dirty="0">
                <a:solidFill>
                  <a:schemeClr val="tx1"/>
                </a:solidFill>
                <a:ea typeface="Source Sans Pro SemiBold" panose="020B0603030403020204" pitchFamily="34" charset="0"/>
              </a:rPr>
              <a:t>requires the governing body of an open-enrollment charter school to adopt a code of conduct for its district or each campus. The governing body’s final decision with respect to actions taken under the code of conduct cannot be appealed.</a:t>
            </a:r>
            <a:endParaRPr lang="en-US" sz="800" dirty="0">
              <a:solidFill>
                <a:schemeClr val="tx1"/>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The student code of conduct must</a:t>
            </a:r>
            <a:r>
              <a:rPr lang="en-US" sz="2400" dirty="0">
                <a:solidFill>
                  <a:schemeClr val="tx1"/>
                </a:solidFill>
                <a:ea typeface="Source Sans Pro SemiBold" panose="020B0603030403020204" pitchFamily="34" charset="0"/>
              </a:rPr>
              <a:t>: </a:t>
            </a:r>
            <a:endParaRPr lang="en-US" sz="2400" b="1" dirty="0">
              <a:solidFill>
                <a:schemeClr val="tx1"/>
              </a:solidFill>
              <a:ea typeface="Source Sans Pro SemiBold" panose="020B0603030403020204" pitchFamily="34" charset="0"/>
            </a:endParaRPr>
          </a:p>
          <a:p>
            <a:pPr>
              <a:buFont typeface="Arial" panose="020B0604020202020204" pitchFamily="34" charset="0"/>
              <a:buChar char="•"/>
            </a:pPr>
            <a:r>
              <a:rPr lang="en-US" sz="2400" dirty="0">
                <a:solidFill>
                  <a:schemeClr val="tx1"/>
                </a:solidFill>
                <a:ea typeface="Source Sans Pro SemiBold" panose="020B0603030403020204" pitchFamily="34" charset="0"/>
              </a:rPr>
              <a:t>Establish s</a:t>
            </a:r>
            <a:r>
              <a:rPr lang="en-US" sz="2400" dirty="0">
                <a:solidFill>
                  <a:schemeClr val="tx1"/>
                </a:solidFill>
              </a:rPr>
              <a:t>tandards for behavior; </a:t>
            </a:r>
          </a:p>
          <a:p>
            <a:pPr>
              <a:buFont typeface="Arial" panose="020B0604020202020204" pitchFamily="34" charset="0"/>
              <a:buChar char="•"/>
            </a:pPr>
            <a:r>
              <a:rPr lang="en-US" sz="2400" dirty="0">
                <a:solidFill>
                  <a:schemeClr val="tx1"/>
                </a:solidFill>
              </a:rPr>
              <a:t>Outline generally the types of prohibited behaviors and their possible consequences; and</a:t>
            </a:r>
          </a:p>
          <a:p>
            <a:pPr>
              <a:buFont typeface="Arial" panose="020B0604020202020204" pitchFamily="34" charset="0"/>
              <a:buChar char="•"/>
            </a:pPr>
            <a:r>
              <a:rPr lang="en-US" sz="2400" dirty="0">
                <a:solidFill>
                  <a:schemeClr val="tx1"/>
                </a:solidFill>
              </a:rPr>
              <a:t>Outline the school’s due process procedures with respect to expulsion.</a:t>
            </a:r>
            <a:endParaRPr lang="en-US" sz="800" dirty="0">
              <a:solidFill>
                <a:schemeClr val="tx1"/>
              </a:solidFill>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Charter Schools</a:t>
            </a:r>
          </a:p>
        </p:txBody>
      </p:sp>
    </p:spTree>
    <p:extLst>
      <p:ext uri="{BB962C8B-B14F-4D97-AF65-F5344CB8AC3E}">
        <p14:creationId xmlns:p14="http://schemas.microsoft.com/office/powerpoint/2010/main" val="2464530535"/>
      </p:ext>
    </p:extLst>
  </p:cSld>
  <p:clrMapOvr>
    <a:masterClrMapping/>
  </p:clrMapOvr>
  <p:transition spd="slow" advTm="10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254A50-181B-4AFC-8DC4-27E5006A5DD6}"/>
              </a:ext>
            </a:extLst>
          </p:cNvPr>
          <p:cNvSpPr>
            <a:spLocks noGrp="1"/>
          </p:cNvSpPr>
          <p:nvPr>
            <p:ph idx="1"/>
          </p:nvPr>
        </p:nvSpPr>
        <p:spPr>
          <a:xfrm>
            <a:off x="2347415" y="1495650"/>
            <a:ext cx="8988726" cy="4653479"/>
          </a:xfrm>
        </p:spPr>
        <p:txBody>
          <a:bodyPr/>
          <a:lstStyle/>
          <a:p>
            <a:pPr marL="0" indent="0">
              <a:buNone/>
            </a:pPr>
            <a:r>
              <a:rPr lang="en-US" sz="2400" b="1" dirty="0">
                <a:solidFill>
                  <a:schemeClr val="tx1"/>
                </a:solidFill>
                <a:ea typeface="Source Sans Pro SemiBold" panose="020B0603030403020204" pitchFamily="34" charset="0"/>
              </a:rPr>
              <a:t>Open-enrollment charter schools:</a:t>
            </a:r>
          </a:p>
          <a:p>
            <a:pPr>
              <a:buFont typeface="Arial" panose="020B0604020202020204" pitchFamily="34" charset="0"/>
              <a:buChar char="•"/>
            </a:pPr>
            <a:r>
              <a:rPr lang="en-US" sz="2400" dirty="0">
                <a:solidFill>
                  <a:schemeClr val="tx1"/>
                </a:solidFill>
                <a:ea typeface="Source Sans Pro SemiBold" panose="020B0603030403020204" pitchFamily="34" charset="0"/>
              </a:rPr>
              <a:t>May develop and implement a positive behavior program under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§37.0013</a:t>
            </a:r>
            <a:r>
              <a:rPr lang="en-US" sz="2400" dirty="0">
                <a:solidFill>
                  <a:schemeClr val="tx1"/>
                </a:solidFill>
                <a:ea typeface="Source Sans Pro SemiBold" panose="020B0603030403020204" pitchFamily="34" charset="0"/>
              </a:rPr>
              <a:t>, that provides a disciplinary alternative for suspension to a student below grade three.</a:t>
            </a:r>
          </a:p>
          <a:p>
            <a:pPr>
              <a:buFont typeface="Arial" panose="020B0604020202020204" pitchFamily="34" charset="0"/>
              <a:buChar char="•"/>
            </a:pPr>
            <a:r>
              <a:rPr lang="en-US" sz="2400" dirty="0">
                <a:solidFill>
                  <a:schemeClr val="tx1"/>
                </a:solidFill>
                <a:ea typeface="Source Sans Pro SemiBold" panose="020B0603030403020204" pitchFamily="34" charset="0"/>
              </a:rPr>
              <a:t>May not assign OSS for students experiencing homelessness unless the student engages in certain conducts outlined in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§37.005(c)(1)-(3)</a:t>
            </a:r>
            <a:r>
              <a:rPr lang="en-US" sz="2400" dirty="0">
                <a:solidFill>
                  <a:srgbClr val="0D6CB9"/>
                </a:solidFill>
                <a:ea typeface="Source Sans Pro SemiBold" panose="020B0603030403020204" pitchFamily="34" charset="0"/>
              </a:rPr>
              <a:t> </a:t>
            </a:r>
            <a:r>
              <a:rPr lang="en-US" sz="2400" dirty="0">
                <a:solidFill>
                  <a:schemeClr val="tx1"/>
                </a:solidFill>
                <a:ea typeface="Source Sans Pro SemiBold" panose="020B0603030403020204" pitchFamily="34" charset="0"/>
              </a:rPr>
              <a:t>(</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§37.005(d)</a:t>
            </a:r>
            <a:r>
              <a:rPr lang="en-US" sz="2400" dirty="0">
                <a:solidFill>
                  <a:schemeClr val="tx1"/>
                </a:solidFill>
                <a:ea typeface="Source Sans Pro SemiBold" panose="020B0603030403020204" pitchFamily="34" charset="0"/>
              </a:rPr>
              <a:t>).</a:t>
            </a:r>
          </a:p>
          <a:p>
            <a:pPr>
              <a:buFont typeface="Arial" panose="020B0604020202020204" pitchFamily="34" charset="0"/>
              <a:buChar char="•"/>
            </a:pPr>
            <a:r>
              <a:rPr lang="en-US" sz="2400" dirty="0">
                <a:solidFill>
                  <a:schemeClr val="tx1"/>
                </a:solidFill>
                <a:ea typeface="Source Sans Pro SemiBold" panose="020B0603030403020204" pitchFamily="34" charset="0"/>
              </a:rPr>
              <a:t>Must expel a student who brings a firearm to school (</a:t>
            </a:r>
            <a:r>
              <a:rPr lang="en-US" sz="2400" dirty="0">
                <a:solidFill>
                  <a:srgbClr val="0D6CB9"/>
                </a:solidFill>
                <a:ea typeface="Source Sans Pro SemiBold" panose="020B0603030403020204" pitchFamily="34" charset="0"/>
                <a:hlinkClick r:id="rId5">
                  <a:extLst>
                    <a:ext uri="{A12FA001-AC4F-418D-AE19-62706E023703}">
                      <ahyp:hlinkClr xmlns:ahyp="http://schemas.microsoft.com/office/drawing/2018/hyperlinkcolor" val="tx"/>
                    </a:ext>
                  </a:extLst>
                </a:hlinkClick>
              </a:rPr>
              <a:t>TEC, §37.007(e)</a:t>
            </a:r>
            <a:r>
              <a:rPr lang="en-US" sz="2400" dirty="0">
                <a:solidFill>
                  <a:schemeClr val="tx1"/>
                </a:solidFill>
                <a:ea typeface="Source Sans Pro SemiBold" panose="020B0603030403020204" pitchFamily="34" charset="0"/>
              </a:rPr>
              <a:t>).</a:t>
            </a:r>
          </a:p>
          <a:p>
            <a:pPr>
              <a:buFont typeface="Arial" panose="020B0604020202020204" pitchFamily="34" charset="0"/>
              <a:buChar char="•"/>
            </a:pPr>
            <a:r>
              <a:rPr lang="en-US" sz="2400" dirty="0">
                <a:solidFill>
                  <a:schemeClr val="tx1"/>
                </a:solidFill>
                <a:ea typeface="Source Sans Pro SemiBold" panose="020B0603030403020204" pitchFamily="34" charset="0"/>
              </a:rPr>
              <a:t>Must provide current disciplinary orders, if there are any, to a receiving school district of a student who withdraws from an open-enrollment charter school (</a:t>
            </a:r>
            <a:r>
              <a:rPr lang="en-US" sz="2400" dirty="0">
                <a:solidFill>
                  <a:schemeClr val="tx1"/>
                </a:solidFill>
                <a:ea typeface="Source Sans Pro SemiBold" panose="020B0603030403020204" pitchFamily="34" charset="0"/>
                <a:hlinkClick r:id="rId6"/>
              </a:rPr>
              <a:t>TEC, §37.022</a:t>
            </a:r>
            <a:r>
              <a:rPr lang="en-US" sz="2400" dirty="0">
                <a:solidFill>
                  <a:schemeClr val="tx1"/>
                </a:solidFill>
                <a:ea typeface="Source Sans Pro SemiBold" panose="020B0603030403020204" pitchFamily="34" charset="0"/>
              </a:rPr>
              <a:t>).</a:t>
            </a:r>
          </a:p>
          <a:p>
            <a:pPr marL="0" indent="0">
              <a:buNone/>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8EFD0361-0D52-4C0F-8219-2212F68F5F3D}"/>
              </a:ext>
            </a:extLst>
          </p:cNvPr>
          <p:cNvSpPr>
            <a:spLocks noGrp="1"/>
          </p:cNvSpPr>
          <p:nvPr>
            <p:ph type="title"/>
          </p:nvPr>
        </p:nvSpPr>
        <p:spPr/>
        <p:txBody>
          <a:bodyPr>
            <a:normAutofit/>
          </a:bodyPr>
          <a:lstStyle/>
          <a:p>
            <a:r>
              <a:rPr lang="en-US" sz="2800" dirty="0"/>
              <a:t>Charter Schools</a:t>
            </a:r>
          </a:p>
        </p:txBody>
      </p:sp>
    </p:spTree>
    <p:extLst>
      <p:ext uri="{BB962C8B-B14F-4D97-AF65-F5344CB8AC3E}">
        <p14:creationId xmlns:p14="http://schemas.microsoft.com/office/powerpoint/2010/main" val="3900198911"/>
      </p:ext>
    </p:extLst>
  </p:cSld>
  <p:clrMapOvr>
    <a:masterClrMapping/>
  </p:clrMapOvr>
  <p:transition spd="slow" advTm="10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89CFB3-E480-4104-8CA9-162F8FB73DE3}"/>
              </a:ext>
            </a:extLst>
          </p:cNvPr>
          <p:cNvSpPr>
            <a:spLocks noGrp="1"/>
          </p:cNvSpPr>
          <p:nvPr>
            <p:ph idx="1"/>
          </p:nvPr>
        </p:nvSpPr>
        <p:spPr/>
        <p:txBody>
          <a:bodyPr/>
          <a:lstStyle/>
          <a:p>
            <a:pPr marL="0" indent="0">
              <a:buNone/>
            </a:pPr>
            <a:r>
              <a:rPr lang="en-US" sz="2400" dirty="0">
                <a:solidFill>
                  <a:schemeClr val="tx1"/>
                </a:solidFill>
                <a:ea typeface="Source Sans Pro SemiBold" panose="020B0603030403020204" pitchFamily="34" charset="0"/>
              </a:rPr>
              <a:t>Open-enrollment charter schools (continued):</a:t>
            </a:r>
          </a:p>
          <a:p>
            <a:pPr>
              <a:buFont typeface="Arial" panose="020B0604020202020204" pitchFamily="34" charset="0"/>
              <a:buChar char="•"/>
            </a:pPr>
            <a:r>
              <a:rPr lang="en-US" sz="2400" dirty="0">
                <a:solidFill>
                  <a:schemeClr val="tx1"/>
                </a:solidFill>
              </a:rPr>
              <a:t>Must hold a DAEP placement conference or expulsion hearing, as applicable, when placing a student in a DAEP or expelling a student.</a:t>
            </a:r>
          </a:p>
          <a:p>
            <a:pPr>
              <a:buFont typeface="Arial" panose="020B0604020202020204" pitchFamily="34" charset="0"/>
              <a:buChar char="•"/>
            </a:pPr>
            <a:r>
              <a:rPr lang="en-US" sz="2400" dirty="0">
                <a:solidFill>
                  <a:schemeClr val="tx1"/>
                </a:solidFill>
              </a:rPr>
              <a:t>Must provide a transition plan, under </a:t>
            </a:r>
            <a:r>
              <a:rPr lang="en-US" sz="2400" dirty="0">
                <a:solidFill>
                  <a:schemeClr val="tx1"/>
                </a:solidFill>
                <a:hlinkClick r:id="rId3"/>
              </a:rPr>
              <a:t>TEC, §37.023</a:t>
            </a:r>
            <a:r>
              <a:rPr lang="en-US" sz="2400" dirty="0">
                <a:solidFill>
                  <a:schemeClr val="tx1"/>
                </a:solidFill>
              </a:rPr>
              <a:t>, for each student returning to the regular classroom from an alternative placement within five days of the return.</a:t>
            </a:r>
          </a:p>
          <a:p>
            <a:pPr marL="914400" indent="-914400">
              <a:buNone/>
            </a:pPr>
            <a:endParaRPr lang="en-US" sz="2400" b="1" dirty="0">
              <a:solidFill>
                <a:schemeClr val="tx1"/>
              </a:solidFill>
            </a:endParaRPr>
          </a:p>
          <a:p>
            <a:pPr marL="914400" indent="-914400">
              <a:buNone/>
            </a:pPr>
            <a:r>
              <a:rPr lang="en-US" sz="2400" b="1" dirty="0">
                <a:solidFill>
                  <a:schemeClr val="tx1"/>
                </a:solidFill>
              </a:rPr>
              <a:t>Notes</a:t>
            </a:r>
            <a:r>
              <a:rPr lang="en-US" sz="2400" dirty="0">
                <a:solidFill>
                  <a:schemeClr val="tx1"/>
                </a:solidFill>
              </a:rPr>
              <a:t>:  </a:t>
            </a:r>
            <a:r>
              <a:rPr lang="en-US" sz="2400" dirty="0">
                <a:solidFill>
                  <a:schemeClr val="tx1"/>
                </a:solidFill>
                <a:ea typeface="Source Sans Pro SemiBold" panose="020B0603030403020204" pitchFamily="34" charset="0"/>
              </a:rPr>
              <a:t>An open-enrollment charter school cannot expel a student for   a reason not authorized by </a:t>
            </a:r>
            <a:r>
              <a:rPr lang="en-US" sz="2400" dirty="0">
                <a:solidFill>
                  <a:schemeClr val="tx1"/>
                </a:solidFill>
                <a:ea typeface="Source Sans Pro SemiBold" panose="020B0603030403020204" pitchFamily="34" charset="0"/>
                <a:hlinkClick r:id="rId4"/>
              </a:rPr>
              <a:t>TEC, §37.007</a:t>
            </a:r>
            <a:r>
              <a:rPr lang="en-US" sz="2400" dirty="0">
                <a:solidFill>
                  <a:schemeClr val="tx1"/>
                </a:solidFill>
                <a:ea typeface="Source Sans Pro SemiBold" panose="020B0603030403020204" pitchFamily="34" charset="0"/>
              </a:rPr>
              <a:t>, or specified in the school’s code of conduct as conduct that can result in expulsion.  </a:t>
            </a:r>
            <a:endParaRPr lang="en-US" sz="2400" dirty="0">
              <a:solidFill>
                <a:schemeClr val="tx1"/>
              </a:solidFill>
            </a:endParaRPr>
          </a:p>
          <a:p>
            <a:pPr marL="914400" indent="-914400">
              <a:buNone/>
            </a:pPr>
            <a:r>
              <a:rPr lang="en-US" sz="2400" dirty="0"/>
              <a:t>	</a:t>
            </a:r>
            <a:endParaRPr lang="en-US" sz="2400" dirty="0">
              <a:ea typeface="Source Sans Pro SemiBold" panose="020B0603030403020204" pitchFamily="34" charset="0"/>
            </a:endParaRPr>
          </a:p>
          <a:p>
            <a:pPr marL="0" indent="0">
              <a:buNone/>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71155497-FB38-BDEB-076B-32ED5FEB7D2B}"/>
              </a:ext>
            </a:extLst>
          </p:cNvPr>
          <p:cNvSpPr>
            <a:spLocks noGrp="1"/>
          </p:cNvSpPr>
          <p:nvPr>
            <p:ph type="title"/>
          </p:nvPr>
        </p:nvSpPr>
        <p:spPr/>
        <p:txBody>
          <a:bodyPr>
            <a:normAutofit/>
          </a:bodyPr>
          <a:lstStyle/>
          <a:p>
            <a:r>
              <a:rPr lang="en-US" sz="2800" dirty="0"/>
              <a:t>Charter Schools</a:t>
            </a:r>
          </a:p>
        </p:txBody>
      </p:sp>
    </p:spTree>
    <p:extLst>
      <p:ext uri="{BB962C8B-B14F-4D97-AF65-F5344CB8AC3E}">
        <p14:creationId xmlns:p14="http://schemas.microsoft.com/office/powerpoint/2010/main" val="746909856"/>
      </p:ext>
    </p:extLst>
  </p:cSld>
  <p:clrMapOvr>
    <a:masterClrMapping/>
  </p:clrMapOvr>
  <p:transition spd="slow" advTm="10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55A59-2512-43D0-92EF-B138C6AF88AD}"/>
              </a:ext>
            </a:extLst>
          </p:cNvPr>
          <p:cNvSpPr>
            <a:spLocks noGrp="1"/>
          </p:cNvSpPr>
          <p:nvPr>
            <p:ph idx="1"/>
          </p:nvPr>
        </p:nvSpPr>
        <p:spPr>
          <a:xfrm>
            <a:off x="2347415" y="1495650"/>
            <a:ext cx="8988726" cy="4703813"/>
          </a:xfrm>
        </p:spPr>
        <p:txBody>
          <a:bodyPr/>
          <a:lstStyle/>
          <a:p>
            <a:pPr marL="0" indent="0">
              <a:buNone/>
            </a:pPr>
            <a:r>
              <a:rPr lang="en-US" sz="2400" b="1" dirty="0">
                <a:solidFill>
                  <a:schemeClr val="tx1"/>
                </a:solidFill>
                <a:ea typeface="Source Sans Pro SemiBold" panose="020B0603030403020204" pitchFamily="34" charset="0"/>
              </a:rPr>
              <a:t>Under TEC, §12.104, certain sections from TEC, Chapter 37, apply to charters:</a:t>
            </a:r>
          </a:p>
          <a:p>
            <a:pPr>
              <a:buFont typeface="Arial" panose="020B0604020202020204" pitchFamily="34" charset="0"/>
              <a:buChar char="•"/>
            </a:pPr>
            <a:r>
              <a:rPr lang="en-US" sz="2400" dirty="0">
                <a:solidFill>
                  <a:schemeClr val="tx1"/>
                </a:solidFill>
                <a:ea typeface="Source Sans Pro SemiBold" panose="020B0603030403020204" pitchFamily="34" charset="0"/>
              </a:rPr>
              <a:t>Discipline management practices or behavior management techniques under </a:t>
            </a:r>
            <a:r>
              <a:rPr lang="en-US" sz="2400" dirty="0">
                <a:solidFill>
                  <a:schemeClr val="tx1"/>
                </a:solidFill>
                <a:ea typeface="Source Sans Pro SemiBold" panose="020B0603030403020204" pitchFamily="34" charset="0"/>
                <a:hlinkClick r:id="rId2"/>
              </a:rPr>
              <a:t>TEC, §37.0021</a:t>
            </a:r>
            <a:r>
              <a:rPr lang="en-US" sz="2400" dirty="0">
                <a:solidFill>
                  <a:schemeClr val="tx1"/>
                </a:solidFill>
                <a:ea typeface="Source Sans Pro SemiBold" panose="020B0603030403020204" pitchFamily="34" charset="0"/>
              </a:rPr>
              <a:t>;</a:t>
            </a:r>
          </a:p>
          <a:p>
            <a:pPr>
              <a:buFont typeface="Arial" panose="020B0604020202020204" pitchFamily="34" charset="0"/>
              <a:buChar char="•"/>
            </a:pPr>
            <a:r>
              <a:rPr lang="en-US" sz="2400" dirty="0">
                <a:solidFill>
                  <a:schemeClr val="tx1"/>
                </a:solidFill>
                <a:ea typeface="Source Sans Pro SemiBold" panose="020B0603030403020204" pitchFamily="34" charset="0"/>
              </a:rPr>
              <a:t>Bullying prevention policies and procedures under </a:t>
            </a:r>
            <a:r>
              <a:rPr lang="en-US" sz="2400" dirty="0">
                <a:solidFill>
                  <a:schemeClr val="tx1"/>
                </a:solidFill>
                <a:ea typeface="Source Sans Pro SemiBold" panose="020B0603030403020204" pitchFamily="34" charset="0"/>
                <a:hlinkClick r:id="rId3"/>
              </a:rPr>
              <a:t>TEC, §37.0832</a:t>
            </a:r>
            <a:r>
              <a:rPr lang="en-US" sz="2400" dirty="0">
                <a:solidFill>
                  <a:schemeClr val="tx1"/>
                </a:solidFill>
                <a:ea typeface="Source Sans Pro SemiBold" panose="020B0603030403020204" pitchFamily="34" charset="0"/>
              </a:rPr>
              <a:t>;</a:t>
            </a:r>
          </a:p>
          <a:p>
            <a:pPr>
              <a:buFont typeface="Arial" panose="020B0604020202020204" pitchFamily="34" charset="0"/>
              <a:buChar char="•"/>
            </a:pPr>
            <a:r>
              <a:rPr lang="en-US" sz="2400" dirty="0">
                <a:solidFill>
                  <a:schemeClr val="tx1"/>
                </a:solidFill>
                <a:ea typeface="Source Sans Pro SemiBold" panose="020B0603030403020204" pitchFamily="34" charset="0"/>
              </a:rPr>
              <a:t>The right to place a student who has engaged in certain bullying behavior in a DAEP or to expel the student under </a:t>
            </a:r>
            <a:r>
              <a:rPr lang="en-US" sz="2400" dirty="0">
                <a:solidFill>
                  <a:schemeClr val="tx1"/>
                </a:solidFill>
                <a:ea typeface="Source Sans Pro SemiBold" panose="020B0603030403020204" pitchFamily="34" charset="0"/>
                <a:hlinkClick r:id="rId4"/>
              </a:rPr>
              <a:t>TEC, §37.0052</a:t>
            </a:r>
            <a:r>
              <a:rPr lang="en-US" sz="2400" dirty="0">
                <a:solidFill>
                  <a:schemeClr val="tx1"/>
                </a:solidFill>
                <a:ea typeface="Source Sans Pro SemiBold" panose="020B0603030403020204" pitchFamily="34" charset="0"/>
              </a:rPr>
              <a:t>;</a:t>
            </a:r>
          </a:p>
          <a:p>
            <a:pPr>
              <a:buFont typeface="Arial" panose="020B0604020202020204" pitchFamily="34" charset="0"/>
              <a:buChar char="•"/>
            </a:pPr>
            <a:r>
              <a:rPr lang="en-US" sz="2400" dirty="0">
                <a:solidFill>
                  <a:schemeClr val="tx1"/>
                </a:solidFill>
                <a:ea typeface="Source Sans Pro SemiBold" panose="020B0603030403020204" pitchFamily="34" charset="0"/>
              </a:rPr>
              <a:t>The right to report to local law enforcement certain conduct constituting assault or harassment under </a:t>
            </a:r>
            <a:r>
              <a:rPr lang="en-US" sz="2400" dirty="0">
                <a:solidFill>
                  <a:schemeClr val="tx1"/>
                </a:solidFill>
                <a:ea typeface="Source Sans Pro SemiBold" panose="020B0603030403020204" pitchFamily="34" charset="0"/>
                <a:hlinkClick r:id="rId5"/>
              </a:rPr>
              <a:t>TEC, §37.0151</a:t>
            </a:r>
            <a:r>
              <a:rPr lang="en-US" sz="2400" dirty="0">
                <a:solidFill>
                  <a:schemeClr val="tx1"/>
                </a:solidFill>
                <a:ea typeface="Source Sans Pro SemiBold" panose="020B0603030403020204" pitchFamily="34" charset="0"/>
              </a:rPr>
              <a:t>; and</a:t>
            </a:r>
          </a:p>
          <a:p>
            <a:pPr>
              <a:buFont typeface="Arial" panose="020B0604020202020204" pitchFamily="34" charset="0"/>
              <a:buChar char="•"/>
            </a:pPr>
            <a:r>
              <a:rPr lang="en-US" sz="2400" dirty="0">
                <a:solidFill>
                  <a:schemeClr val="tx1"/>
                </a:solidFill>
                <a:ea typeface="Source Sans Pro SemiBold" panose="020B0603030403020204" pitchFamily="34" charset="0"/>
              </a:rPr>
              <a:t>The right for an employee to report a crime witnessed at the school to any peace officer with authority to investigate the crime under </a:t>
            </a:r>
            <a:r>
              <a:rPr lang="en-US" sz="2400" dirty="0">
                <a:solidFill>
                  <a:schemeClr val="tx1"/>
                </a:solidFill>
                <a:ea typeface="Source Sans Pro SemiBold" panose="020B0603030403020204" pitchFamily="34" charset="0"/>
                <a:hlinkClick r:id="rId6"/>
              </a:rPr>
              <a:t>TEC, §37.148. </a:t>
            </a:r>
            <a:endParaRPr lang="en-US" sz="2400" dirty="0">
              <a:solidFill>
                <a:schemeClr val="tx1"/>
              </a:solidFill>
              <a:ea typeface="Source Sans Pro SemiBold" panose="020B0603030403020204" pitchFamily="34" charset="0"/>
            </a:endParaRPr>
          </a:p>
          <a:p>
            <a:pPr>
              <a:buFont typeface="Arial" panose="020B0604020202020204" pitchFamily="34" charset="0"/>
              <a:buChar char="•"/>
            </a:pPr>
            <a:endParaRPr lang="en-US" sz="2400" dirty="0">
              <a:ea typeface="Source Sans Pro SemiBold" panose="020B0603030403020204" pitchFamily="34" charset="0"/>
            </a:endParaRPr>
          </a:p>
          <a:p>
            <a:pPr marL="0" indent="0">
              <a:buNone/>
            </a:pPr>
            <a:endParaRPr lang="en-US" sz="2400" dirty="0">
              <a:ea typeface="Source Sans Pro SemiBold" panose="020B0603030403020204" pitchFamily="34" charset="0"/>
            </a:endParaRPr>
          </a:p>
          <a:p>
            <a:pPr>
              <a:buFont typeface="Arial" panose="020B0604020202020204" pitchFamily="34" charset="0"/>
              <a:buChar char="•"/>
            </a:pPr>
            <a:endParaRPr lang="en-US" sz="2400" dirty="0">
              <a:ea typeface="Source Sans Pro SemiBold" panose="020B0603030403020204" pitchFamily="34" charset="0"/>
            </a:endParaRPr>
          </a:p>
          <a:p>
            <a:pPr marL="0" indent="0">
              <a:buNone/>
            </a:pPr>
            <a:endParaRPr lang="en-US" dirty="0"/>
          </a:p>
        </p:txBody>
      </p:sp>
      <p:sp>
        <p:nvSpPr>
          <p:cNvPr id="2" name="Title 1">
            <a:extLst>
              <a:ext uri="{FF2B5EF4-FFF2-40B4-BE49-F238E27FC236}">
                <a16:creationId xmlns:a16="http://schemas.microsoft.com/office/drawing/2014/main" id="{A477D18E-FFD9-4DA3-B055-B022AE60530B}"/>
              </a:ext>
            </a:extLst>
          </p:cNvPr>
          <p:cNvSpPr>
            <a:spLocks noGrp="1"/>
          </p:cNvSpPr>
          <p:nvPr>
            <p:ph type="title"/>
          </p:nvPr>
        </p:nvSpPr>
        <p:spPr/>
        <p:txBody>
          <a:bodyPr>
            <a:normAutofit/>
          </a:bodyPr>
          <a:lstStyle/>
          <a:p>
            <a:r>
              <a:rPr lang="en-US" sz="2800" dirty="0"/>
              <a:t>Charter Schools</a:t>
            </a:r>
          </a:p>
        </p:txBody>
      </p:sp>
    </p:spTree>
    <p:extLst>
      <p:ext uri="{BB962C8B-B14F-4D97-AF65-F5344CB8AC3E}">
        <p14:creationId xmlns:p14="http://schemas.microsoft.com/office/powerpoint/2010/main" val="76171998"/>
      </p:ext>
    </p:extLst>
  </p:cSld>
  <p:clrMapOvr>
    <a:masterClrMapping/>
  </p:clrMapOvr>
  <p:transition spd="slow" advTm="10000"/>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FC43FB-9706-283C-5D34-917F50D7C988}"/>
              </a:ext>
            </a:extLst>
          </p:cNvPr>
          <p:cNvSpPr>
            <a:spLocks noGrp="1"/>
          </p:cNvSpPr>
          <p:nvPr>
            <p:ph type="title"/>
          </p:nvPr>
        </p:nvSpPr>
        <p:spPr>
          <a:xfrm>
            <a:off x="2793640" y="1871384"/>
            <a:ext cx="6604720" cy="3519405"/>
          </a:xfrm>
        </p:spPr>
        <p:txBody>
          <a:bodyPr anchor="ctr">
            <a:noAutofit/>
          </a:bodyPr>
          <a:lstStyle/>
          <a:p>
            <a:pPr algn="ctr"/>
            <a:r>
              <a:rPr lang="en-US" sz="4800" dirty="0">
                <a:solidFill>
                  <a:srgbClr val="0084DD"/>
                </a:solidFill>
              </a:rPr>
              <a:t>Data Reporting</a:t>
            </a:r>
            <a:br>
              <a:rPr lang="en-US" sz="4800" dirty="0">
                <a:solidFill>
                  <a:srgbClr val="0084DD"/>
                </a:solidFill>
              </a:rPr>
            </a:br>
            <a:r>
              <a:rPr lang="en-US" sz="4800" b="0" dirty="0">
                <a:solidFill>
                  <a:srgbClr val="0084DD"/>
                </a:solidFill>
              </a:rPr>
              <a:t>Disciplinary Actions Disciplinary Reasons </a:t>
            </a:r>
            <a:br>
              <a:rPr lang="en-US" sz="4800" b="0" dirty="0">
                <a:solidFill>
                  <a:srgbClr val="0084DD"/>
                </a:solidFill>
              </a:rPr>
            </a:br>
            <a:r>
              <a:rPr lang="en-US" sz="4800" b="0" dirty="0">
                <a:solidFill>
                  <a:srgbClr val="0084DD"/>
                </a:solidFill>
              </a:rPr>
              <a:t>and </a:t>
            </a:r>
            <a:br>
              <a:rPr lang="en-US" sz="4800" b="0" dirty="0">
                <a:solidFill>
                  <a:srgbClr val="0084DD"/>
                </a:solidFill>
              </a:rPr>
            </a:br>
            <a:r>
              <a:rPr lang="en-US" sz="4800" b="0" dirty="0">
                <a:solidFill>
                  <a:srgbClr val="0084DD"/>
                </a:solidFill>
              </a:rPr>
              <a:t>Behavior Locations</a:t>
            </a:r>
          </a:p>
        </p:txBody>
      </p:sp>
      <p:pic>
        <p:nvPicPr>
          <p:cNvPr id="7" name="Picture 6" descr="Logo&#10;&#10;Description automatically generated">
            <a:extLst>
              <a:ext uri="{FF2B5EF4-FFF2-40B4-BE49-F238E27FC236}">
                <a16:creationId xmlns:a16="http://schemas.microsoft.com/office/drawing/2014/main" id="{58205561-6691-4235-16B1-6735786CA104}"/>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9376881" y="4767452"/>
            <a:ext cx="2112233" cy="1246675"/>
          </a:xfrm>
          <a:prstGeom prst="rect">
            <a:avLst/>
          </a:prstGeom>
        </p:spPr>
      </p:pic>
    </p:spTree>
    <p:extLst>
      <p:ext uri="{BB962C8B-B14F-4D97-AF65-F5344CB8AC3E}">
        <p14:creationId xmlns:p14="http://schemas.microsoft.com/office/powerpoint/2010/main" val="1669841886"/>
      </p:ext>
    </p:extLst>
  </p:cSld>
  <p:clrMapOvr>
    <a:overrideClrMapping bg1="lt1" tx1="dk1" bg2="lt2" tx2="dk2" accent1="accent1" accent2="accent2" accent3="accent3" accent4="accent4" accent5="accent5" accent6="accent6" hlink="hlink" folHlink="folHlink"/>
  </p:clrMapOvr>
  <p:transition spd="slow" advTm="10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253020"/>
          </a:xfrm>
        </p:spPr>
        <p:txBody>
          <a:bodyPr/>
          <a:lstStyle/>
          <a:p>
            <a:pPr marL="0" indent="0">
              <a:buNone/>
            </a:pPr>
            <a:r>
              <a:rPr lang="en-US" sz="2400" dirty="0">
                <a:solidFill>
                  <a:schemeClr val="tx1"/>
                </a:solidFill>
              </a:rPr>
              <a:t>TEC authorizes, often by behavior location, both mandatory (shall/must) and discretionary (may/can) discipline actions for certain student behavior.</a:t>
            </a:r>
          </a:p>
          <a:p>
            <a:pPr marL="0" indent="0">
              <a:buNone/>
            </a:pPr>
            <a:r>
              <a:rPr lang="en-US" sz="2400" dirty="0">
                <a:solidFill>
                  <a:schemeClr val="tx1"/>
                </a:solidFill>
              </a:rPr>
              <a:t>TSDS enables LEAs to report to TEA required data for certain discipline incidents resulting in a student being removed from the classroom.</a:t>
            </a:r>
            <a:endParaRPr lang="en-US" sz="2400" dirty="0">
              <a:solidFill>
                <a:schemeClr val="tx1"/>
              </a:solidFill>
              <a:ea typeface="Source Sans Pro SemiBold" panose="020B0603030403020204" pitchFamily="34" charset="0"/>
            </a:endParaRPr>
          </a:p>
          <a:p>
            <a:pPr marL="0" indent="0">
              <a:buNone/>
            </a:pPr>
            <a:r>
              <a:rPr lang="en-US" sz="2400" dirty="0">
                <a:solidFill>
                  <a:schemeClr val="tx1"/>
                </a:solidFill>
                <a:ea typeface="Source Sans Pro SemiBold" panose="020B0603030403020204" pitchFamily="34" charset="0"/>
              </a:rPr>
              <a:t>Reported codes are defined in the Texas Education Data Standards (TEDS):</a:t>
            </a:r>
          </a:p>
          <a:p>
            <a:pPr>
              <a:buFont typeface="Arial" panose="020B0604020202020204" pitchFamily="34" charset="0"/>
              <a:buChar char="•"/>
            </a:pPr>
            <a:r>
              <a:rPr lang="en-US" sz="2400" dirty="0">
                <a:ea typeface="Source Sans Pro SemiBold" panose="020B0603030403020204" pitchFamily="34" charset="0"/>
                <a:hlinkClick r:id="rId2"/>
              </a:rPr>
              <a:t>DISCIPLINARY-ACTION-CODE</a:t>
            </a:r>
            <a:r>
              <a:rPr lang="en-US" sz="2400" dirty="0">
                <a:ea typeface="Source Sans Pro SemiBold" panose="020B0603030403020204" pitchFamily="34" charset="0"/>
              </a:rPr>
              <a:t> </a:t>
            </a:r>
            <a:r>
              <a:rPr lang="en-US" sz="2400" dirty="0">
                <a:solidFill>
                  <a:schemeClr val="tx1"/>
                </a:solidFill>
                <a:ea typeface="Source Sans Pro SemiBold" panose="020B0603030403020204" pitchFamily="34" charset="0"/>
              </a:rPr>
              <a:t>- Code Table C164;</a:t>
            </a:r>
          </a:p>
          <a:p>
            <a:pPr>
              <a:buFont typeface="Arial" panose="020B0604020202020204" pitchFamily="34" charset="0"/>
              <a:buChar char="•"/>
            </a:pPr>
            <a:r>
              <a:rPr lang="en-US" sz="2400" dirty="0">
                <a:ea typeface="Source Sans Pro SemiBold" panose="020B0603030403020204" pitchFamily="34" charset="0"/>
                <a:hlinkClick r:id="rId3"/>
              </a:rPr>
              <a:t>BEHAVIOR-LOCATION-CODE</a:t>
            </a:r>
            <a:r>
              <a:rPr lang="en-US" sz="2400" dirty="0">
                <a:ea typeface="Source Sans Pro SemiBold" panose="020B0603030403020204" pitchFamily="34" charset="0"/>
              </a:rPr>
              <a:t> </a:t>
            </a:r>
            <a:r>
              <a:rPr lang="en-US" sz="2400" dirty="0">
                <a:solidFill>
                  <a:schemeClr val="tx1"/>
                </a:solidFill>
                <a:ea typeface="Source Sans Pro SemiBold" panose="020B0603030403020204" pitchFamily="34" charset="0"/>
              </a:rPr>
              <a:t>– Code Table C190; and</a:t>
            </a:r>
          </a:p>
          <a:p>
            <a:pPr>
              <a:buFont typeface="Arial" panose="020B0604020202020204" pitchFamily="34" charset="0"/>
              <a:buChar char="•"/>
            </a:pPr>
            <a:r>
              <a:rPr lang="en-US" sz="2400" dirty="0">
                <a:ea typeface="Source Sans Pro SemiBold" panose="020B0603030403020204" pitchFamily="34" charset="0"/>
                <a:hlinkClick r:id="rId4"/>
              </a:rPr>
              <a:t>DISCIPLINARY-ACTION-REASON-CODE</a:t>
            </a:r>
            <a:r>
              <a:rPr lang="en-US" sz="2400" dirty="0">
                <a:ea typeface="Source Sans Pro SemiBold" panose="020B0603030403020204" pitchFamily="34" charset="0"/>
              </a:rPr>
              <a:t> </a:t>
            </a:r>
            <a:r>
              <a:rPr lang="en-US" sz="2400" dirty="0">
                <a:solidFill>
                  <a:schemeClr val="tx1"/>
                </a:solidFill>
                <a:ea typeface="Source Sans Pro SemiBold" panose="020B0603030403020204" pitchFamily="34" charset="0"/>
              </a:rPr>
              <a:t>– Code Table C165.</a:t>
            </a:r>
          </a:p>
          <a:p>
            <a:pPr marL="0" indent="0"/>
            <a:r>
              <a:rPr lang="en-US" b="1" dirty="0">
                <a:solidFill>
                  <a:schemeClr val="tx1"/>
                </a:solidFill>
                <a:ea typeface="Source Sans Pro SemiBold" panose="020B0603030403020204" pitchFamily="34" charset="0"/>
              </a:rPr>
              <a:t>Note</a:t>
            </a:r>
            <a:r>
              <a:rPr lang="en-US" dirty="0">
                <a:solidFill>
                  <a:schemeClr val="tx1"/>
                </a:solidFill>
                <a:ea typeface="Source Sans Pro SemiBold" panose="020B0603030403020204" pitchFamily="34" charset="0"/>
              </a:rPr>
              <a:t>:   Questions regarding required student discipline data reporting 	should be submitted via TSDS Incident Management System </a:t>
            </a:r>
            <a:r>
              <a:rPr lang="en-US">
                <a:solidFill>
                  <a:schemeClr val="tx1"/>
                </a:solidFill>
                <a:ea typeface="Source Sans Pro SemiBold" panose="020B0603030403020204" pitchFamily="34" charset="0"/>
              </a:rPr>
              <a:t>	(AKA…TIMS Ticket)</a:t>
            </a:r>
            <a:endParaRPr lang="en-US" sz="2400" dirty="0">
              <a:solidFill>
                <a:schemeClr val="tx1"/>
              </a:solidFill>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4064747834"/>
      </p:ext>
    </p:extLst>
  </p:cSld>
  <p:clrMapOvr>
    <a:masterClrMapping/>
  </p:clrMapOvr>
  <p:transition spd="slow" advTm="10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p:txBody>
          <a:bodyPr/>
          <a:lstStyle/>
          <a:p>
            <a:pPr marL="0" indent="0">
              <a:buNone/>
            </a:pPr>
            <a:r>
              <a:rPr lang="en-US" sz="2400" b="1" dirty="0">
                <a:solidFill>
                  <a:schemeClr val="tx1"/>
                </a:solidFill>
              </a:rPr>
              <a:t>Disciplinary Actions (C164):</a:t>
            </a:r>
          </a:p>
          <a:p>
            <a:pPr>
              <a:buFont typeface="Arial" panose="020B0604020202020204" pitchFamily="34" charset="0"/>
              <a:buChar char="•"/>
            </a:pPr>
            <a:r>
              <a:rPr lang="en-US" sz="2400" dirty="0">
                <a:solidFill>
                  <a:schemeClr val="tx1"/>
                </a:solidFill>
              </a:rPr>
              <a:t>Expulsion (01 - 04, 09, 11, 12)</a:t>
            </a:r>
          </a:p>
          <a:p>
            <a:pPr>
              <a:buFont typeface="Arial" panose="020B0604020202020204" pitchFamily="34" charset="0"/>
              <a:buChar char="•"/>
            </a:pPr>
            <a:r>
              <a:rPr lang="en-US" sz="2400" dirty="0">
                <a:solidFill>
                  <a:schemeClr val="tx1"/>
                </a:solidFill>
              </a:rPr>
              <a:t>OSS (05, 25)</a:t>
            </a:r>
            <a:endParaRPr lang="en-US" sz="2400" b="1" dirty="0">
              <a:solidFill>
                <a:schemeClr val="tx1"/>
              </a:solidFill>
            </a:endParaRPr>
          </a:p>
          <a:p>
            <a:pPr>
              <a:buFont typeface="Arial" panose="020B0604020202020204" pitchFamily="34" charset="0"/>
              <a:buChar char="•"/>
            </a:pPr>
            <a:r>
              <a:rPr lang="en-US" sz="2400" dirty="0">
                <a:solidFill>
                  <a:schemeClr val="tx1"/>
                </a:solidFill>
              </a:rPr>
              <a:t>ISS (06, 26)</a:t>
            </a:r>
            <a:endParaRPr lang="en-US" sz="2400" b="1" dirty="0">
              <a:solidFill>
                <a:schemeClr val="tx1"/>
              </a:solidFill>
            </a:endParaRPr>
          </a:p>
          <a:p>
            <a:pPr>
              <a:buFont typeface="Arial" panose="020B0604020202020204" pitchFamily="34" charset="0"/>
              <a:buChar char="•"/>
            </a:pPr>
            <a:r>
              <a:rPr lang="en-US" sz="2400" dirty="0">
                <a:solidFill>
                  <a:schemeClr val="tx1"/>
                </a:solidFill>
              </a:rPr>
              <a:t>DAEP Placement (07, 08, 10)</a:t>
            </a:r>
          </a:p>
          <a:p>
            <a:pPr>
              <a:buFont typeface="Arial" panose="020B0604020202020204" pitchFamily="34" charset="0"/>
              <a:buChar char="•"/>
            </a:pPr>
            <a:r>
              <a:rPr lang="en-US" sz="2400" dirty="0">
                <a:solidFill>
                  <a:schemeClr val="tx1"/>
                </a:solidFill>
              </a:rPr>
              <a:t>Continuation (08 – 12, 15) </a:t>
            </a:r>
          </a:p>
          <a:p>
            <a:pPr>
              <a:buFont typeface="Arial" panose="020B0604020202020204" pitchFamily="34" charset="0"/>
              <a:buChar char="•"/>
            </a:pPr>
            <a:r>
              <a:rPr lang="en-US" sz="2400" dirty="0">
                <a:solidFill>
                  <a:schemeClr val="tx1"/>
                </a:solidFill>
              </a:rPr>
              <a:t>Court Order (13 - 14)</a:t>
            </a:r>
          </a:p>
          <a:p>
            <a:pPr>
              <a:buFont typeface="Arial" panose="020B0604020202020204" pitchFamily="34" charset="0"/>
              <a:buChar char="•"/>
            </a:pPr>
            <a:r>
              <a:rPr lang="en-US" sz="2400" dirty="0">
                <a:solidFill>
                  <a:schemeClr val="tx1"/>
                </a:solidFill>
              </a:rPr>
              <a:t>Mandatory Disciplinary Action Not Taken (27 – 28)</a:t>
            </a:r>
          </a:p>
          <a:p>
            <a:pPr>
              <a:buFont typeface="Arial" panose="020B0604020202020204" pitchFamily="34" charset="0"/>
              <a:buChar char="•"/>
            </a:pPr>
            <a:r>
              <a:rPr lang="en-US" sz="2400" dirty="0">
                <a:solidFill>
                  <a:schemeClr val="tx1"/>
                </a:solidFill>
              </a:rPr>
              <a:t>Special Education Hearing Officer Determination (50 - 61)</a:t>
            </a:r>
            <a:endParaRPr lang="en-US" sz="2400" b="1" dirty="0">
              <a:solidFill>
                <a:schemeClr val="tx1"/>
              </a:solidFill>
              <a:ea typeface="Source Sans Pro SemiBold" panose="020B0603030403020204" pitchFamily="34" charset="0"/>
            </a:endParaRPr>
          </a:p>
          <a:p>
            <a:pPr marL="0" indent="0">
              <a:buNone/>
            </a:pPr>
            <a:endParaRPr lang="en-US" sz="2400" dirty="0"/>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588659663"/>
      </p:ext>
    </p:extLst>
  </p:cSld>
  <p:clrMapOvr>
    <a:masterClrMapping/>
  </p:clrMapOvr>
  <p:transition spd="slow" advTm="10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CEFB4-28E2-4BF7-AC85-D127CA0796F9}"/>
              </a:ext>
            </a:extLst>
          </p:cNvPr>
          <p:cNvSpPr>
            <a:spLocks noGrp="1"/>
          </p:cNvSpPr>
          <p:nvPr>
            <p:ph idx="1"/>
          </p:nvPr>
        </p:nvSpPr>
        <p:spPr>
          <a:xfrm>
            <a:off x="2347415" y="1495651"/>
            <a:ext cx="8988726" cy="4527644"/>
          </a:xfrm>
        </p:spPr>
        <p:txBody>
          <a:bodyPr/>
          <a:lstStyle/>
          <a:p>
            <a:pPr marL="0" indent="0">
              <a:buNone/>
            </a:pPr>
            <a:r>
              <a:rPr lang="en-US" sz="2400" b="1" dirty="0">
                <a:solidFill>
                  <a:schemeClr val="tx1"/>
                </a:solidFill>
              </a:rPr>
              <a:t>Behavior Locations (C190):</a:t>
            </a:r>
          </a:p>
          <a:p>
            <a:pPr>
              <a:buFont typeface="Arial" panose="020B0604020202020204" pitchFamily="34" charset="0"/>
              <a:buChar char="•"/>
            </a:pPr>
            <a:r>
              <a:rPr lang="en-US" sz="2400" dirty="0">
                <a:solidFill>
                  <a:schemeClr val="tx1"/>
                </a:solidFill>
              </a:rPr>
              <a:t>Not Applicable (00)</a:t>
            </a:r>
          </a:p>
          <a:p>
            <a:pPr>
              <a:buFont typeface="Arial" panose="020B0604020202020204" pitchFamily="34" charset="0"/>
              <a:buChar char="•"/>
            </a:pPr>
            <a:r>
              <a:rPr lang="en-US" sz="2400" dirty="0">
                <a:solidFill>
                  <a:schemeClr val="tx1"/>
                </a:solidFill>
              </a:rPr>
              <a:t>On Campus (01)</a:t>
            </a:r>
          </a:p>
          <a:p>
            <a:pPr>
              <a:buFont typeface="Arial" panose="020B0604020202020204" pitchFamily="34" charset="0"/>
              <a:buChar char="•"/>
            </a:pPr>
            <a:r>
              <a:rPr lang="en-US" sz="2400" dirty="0">
                <a:solidFill>
                  <a:schemeClr val="tx1"/>
                </a:solidFill>
              </a:rPr>
              <a:t>Off Campus, but within 300 feet of campus property line (02)</a:t>
            </a:r>
          </a:p>
          <a:p>
            <a:pPr>
              <a:buFont typeface="Arial" panose="020B0604020202020204" pitchFamily="34" charset="0"/>
              <a:buChar char="•"/>
            </a:pPr>
            <a:r>
              <a:rPr lang="en-US" sz="2400" dirty="0">
                <a:solidFill>
                  <a:schemeClr val="tx1"/>
                </a:solidFill>
              </a:rPr>
              <a:t>Off Campus, at a school sponsored or school related activity (03)</a:t>
            </a:r>
          </a:p>
          <a:p>
            <a:pPr>
              <a:buFont typeface="Arial" panose="020B0604020202020204" pitchFamily="34" charset="0"/>
              <a:buChar char="•"/>
            </a:pPr>
            <a:r>
              <a:rPr lang="en-US" sz="2400" dirty="0">
                <a:solidFill>
                  <a:schemeClr val="tx1"/>
                </a:solidFill>
              </a:rPr>
              <a:t>Off Campus, and further than 300 feet from the campus boundary (Student was not in attendance at a school sponsored or school related activity) (04)</a:t>
            </a:r>
          </a:p>
          <a:p>
            <a:pPr>
              <a:buFont typeface="Arial" panose="020B0604020202020204" pitchFamily="34" charset="0"/>
              <a:buChar char="•"/>
            </a:pPr>
            <a:r>
              <a:rPr lang="en-US" sz="2400" dirty="0">
                <a:solidFill>
                  <a:schemeClr val="tx1"/>
                </a:solidFill>
              </a:rPr>
              <a:t>On campus of another Texas school district, or while in attendance at a school sponsored or school related activity of another Texas school district other than the student’s enrolled district (05) </a:t>
            </a:r>
          </a:p>
        </p:txBody>
      </p:sp>
      <p:sp>
        <p:nvSpPr>
          <p:cNvPr id="2" name="Title 1">
            <a:extLst>
              <a:ext uri="{FF2B5EF4-FFF2-40B4-BE49-F238E27FC236}">
                <a16:creationId xmlns:a16="http://schemas.microsoft.com/office/drawing/2014/main" id="{5445363C-84FE-4FD1-ABE7-56BB0C536D71}"/>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1305456751"/>
      </p:ext>
    </p:extLst>
  </p:cSld>
  <p:clrMapOvr>
    <a:masterClrMapping/>
  </p:clrMapOvr>
  <p:transition spd="slow" advTm="10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01:	</a:t>
            </a:r>
            <a:r>
              <a:rPr lang="en-US" sz="2400" u="sng" dirty="0">
                <a:solidFill>
                  <a:schemeClr val="tx1"/>
                </a:solidFill>
              </a:rPr>
              <a:t>Permanent Removal by a Teacher from Class</a:t>
            </a:r>
            <a:r>
              <a:rPr lang="en-US" sz="2400" dirty="0">
                <a:solidFill>
                  <a:schemeClr val="tx1"/>
                </a:solidFill>
              </a:rPr>
              <a:t> – </a:t>
            </a:r>
            <a:r>
              <a:rPr lang="en-US" sz="2400" dirty="0">
                <a:solidFill>
                  <a:srgbClr val="0D6CB9"/>
                </a:solidFill>
                <a:hlinkClick r:id="rId2">
                  <a:extLst>
                    <a:ext uri="{A12FA001-AC4F-418D-AE19-62706E023703}">
                      <ahyp:hlinkClr xmlns:ahyp="http://schemas.microsoft.com/office/drawing/2018/hyperlinkcolor" val="tx"/>
                    </a:ext>
                  </a:extLst>
                </a:hlinkClick>
              </a:rPr>
              <a:t>TEC, §37.002(c)</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can be removed/disciplined for interfering with a 	teacher’s communication in the classroom or with the ability 	for others to learn.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 </a:t>
            </a: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Discretionary DAEP</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Expulsion is not allowed under reason code 01.</a:t>
            </a:r>
            <a:endParaRPr lang="en-US" sz="2400" b="1" dirty="0">
              <a:solidFill>
                <a:schemeClr val="tx1"/>
              </a:solidFill>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971461632"/>
      </p:ext>
    </p:extLst>
  </p:cSld>
  <p:clrMapOvr>
    <a:masterClrMapping/>
  </p:clrMapOvr>
  <p:transition spd="slow"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C9763D-66ED-7CE4-6586-0D109AA4E0EE}"/>
              </a:ext>
            </a:extLst>
          </p:cNvPr>
          <p:cNvSpPr>
            <a:spLocks noGrp="1"/>
          </p:cNvSpPr>
          <p:nvPr>
            <p:ph idx="1"/>
          </p:nvPr>
        </p:nvSpPr>
        <p:spPr>
          <a:xfrm>
            <a:off x="2347414" y="1327871"/>
            <a:ext cx="9515883" cy="5416877"/>
          </a:xfrm>
        </p:spPr>
        <p:txBody>
          <a:bodyPr/>
          <a:lstStyle/>
          <a:p>
            <a:pPr marL="342900" indent="-342900">
              <a:buFont typeface="Arial" panose="020B0604020202020204" pitchFamily="34" charset="0"/>
              <a:buChar char="•"/>
            </a:pPr>
            <a:r>
              <a:rPr lang="en-US" b="1" dirty="0">
                <a:solidFill>
                  <a:schemeClr val="tx1"/>
                </a:solidFill>
                <a:hlinkClick r:id="rId2">
                  <a:extLst>
                    <a:ext uri="{A12FA001-AC4F-418D-AE19-62706E023703}">
                      <ahyp:hlinkClr xmlns:ahyp="http://schemas.microsoft.com/office/drawing/2018/hyperlinkcolor" val="tx"/>
                    </a:ext>
                  </a:extLst>
                </a:hlinkClick>
              </a:rPr>
              <a:t>HB 114</a:t>
            </a:r>
            <a:r>
              <a:rPr lang="en-US" b="1" dirty="0">
                <a:solidFill>
                  <a:schemeClr val="tx1"/>
                </a:solidFill>
              </a:rPr>
              <a:t> </a:t>
            </a:r>
            <a:r>
              <a:rPr lang="en-US" dirty="0"/>
              <a:t>– </a:t>
            </a:r>
            <a:r>
              <a:rPr lang="en-US" dirty="0">
                <a:solidFill>
                  <a:srgbClr val="0D6CB9"/>
                </a:solidFill>
                <a:hlinkClick r:id="rId3">
                  <a:extLst>
                    <a:ext uri="{A12FA001-AC4F-418D-AE19-62706E023703}">
                      <ahyp:hlinkClr xmlns:ahyp="http://schemas.microsoft.com/office/drawing/2018/hyperlinkcolor" val="tx"/>
                    </a:ext>
                  </a:extLst>
                </a:hlinkClick>
              </a:rPr>
              <a:t>TEC, §37.006(a)(2)(C-1),(C-2), (D)</a:t>
            </a:r>
            <a:r>
              <a:rPr lang="en-US" dirty="0"/>
              <a:t>, </a:t>
            </a:r>
            <a:r>
              <a:rPr lang="en-US" dirty="0">
                <a:solidFill>
                  <a:schemeClr val="tx1"/>
                </a:solidFill>
              </a:rPr>
              <a:t>Subject to the requirements of </a:t>
            </a:r>
            <a:r>
              <a:rPr lang="en-US" dirty="0">
                <a:solidFill>
                  <a:srgbClr val="0D6CB9"/>
                </a:solidFill>
                <a:hlinkClick r:id="rId4">
                  <a:extLst>
                    <a:ext uri="{A12FA001-AC4F-418D-AE19-62706E023703}">
                      <ahyp:hlinkClr xmlns:ahyp="http://schemas.microsoft.com/office/drawing/2018/hyperlinkcolor" val="tx"/>
                    </a:ext>
                  </a:extLst>
                </a:hlinkClick>
              </a:rPr>
              <a:t>TEC, §37.009(a)</a:t>
            </a:r>
            <a:r>
              <a:rPr lang="en-US" dirty="0">
                <a:solidFill>
                  <a:schemeClr val="tx1"/>
                </a:solidFill>
              </a:rPr>
              <a:t>, a student </a:t>
            </a:r>
            <a:r>
              <a:rPr lang="en-US" b="1" dirty="0">
                <a:solidFill>
                  <a:schemeClr val="tx1"/>
                </a:solidFill>
              </a:rPr>
              <a:t>must</a:t>
            </a:r>
            <a:r>
              <a:rPr lang="en-US" dirty="0">
                <a:solidFill>
                  <a:schemeClr val="tx1"/>
                </a:solidFill>
              </a:rPr>
              <a:t> be removed from class and placed in a </a:t>
            </a:r>
            <a:r>
              <a:rPr lang="en-US" b="1" dirty="0">
                <a:solidFill>
                  <a:schemeClr val="tx1"/>
                </a:solidFill>
              </a:rPr>
              <a:t>DAEP</a:t>
            </a:r>
            <a:r>
              <a:rPr lang="en-US" dirty="0">
                <a:solidFill>
                  <a:schemeClr val="tx1"/>
                </a:solidFill>
              </a:rPr>
              <a:t>, if the student is observed on or within 300 feet of school property, or while attending a school-sponsored or school-related activity on or off school property:</a:t>
            </a:r>
          </a:p>
          <a:p>
            <a:pPr marL="511175" indent="-166688"/>
            <a:r>
              <a:rPr lang="en-US" b="1" dirty="0">
                <a:solidFill>
                  <a:schemeClr val="accent2"/>
                </a:solidFill>
              </a:rPr>
              <a:t>-</a:t>
            </a:r>
            <a:r>
              <a:rPr lang="en-US" dirty="0"/>
              <a:t> </a:t>
            </a:r>
            <a:r>
              <a:rPr lang="en-US" dirty="0">
                <a:solidFill>
                  <a:schemeClr val="tx1"/>
                </a:solidFill>
              </a:rPr>
              <a:t>(C-1) possessing, using, being under the influence, selling, giving, or delivering to another person marihuana or tetrahydrocannabinol (THC); </a:t>
            </a:r>
          </a:p>
          <a:p>
            <a:pPr marL="511175" indent="-168275"/>
            <a:r>
              <a:rPr lang="en-US" b="1" dirty="0">
                <a:solidFill>
                  <a:schemeClr val="accent2"/>
                </a:solidFill>
              </a:rPr>
              <a:t>-</a:t>
            </a:r>
            <a:r>
              <a:rPr lang="en-US" dirty="0">
                <a:solidFill>
                  <a:schemeClr val="tx1"/>
                </a:solidFill>
              </a:rPr>
              <a:t> (C-2) possessing, using, selling, giving, or delivering to another person  an e-cigarette;</a:t>
            </a:r>
            <a:endParaRPr lang="en-US" dirty="0">
              <a:solidFill>
                <a:srgbClr val="F16038"/>
              </a:solidFill>
            </a:endParaRPr>
          </a:p>
          <a:p>
            <a:pPr marL="511175" indent="-168275"/>
            <a:r>
              <a:rPr lang="en-US" b="1" dirty="0">
                <a:solidFill>
                  <a:srgbClr val="F16038"/>
                </a:solidFill>
              </a:rPr>
              <a:t>-</a:t>
            </a:r>
            <a:r>
              <a:rPr lang="en-US" dirty="0">
                <a:solidFill>
                  <a:schemeClr val="tx1"/>
                </a:solidFill>
              </a:rPr>
              <a:t> (D) possessing, using, selling, giving, being under the influence, or   delivering to another person an alcoholic beverage, or while under the influence of an alcoholic beverage commits a serious act or offense.                                                                                                                   </a:t>
            </a:r>
            <a:r>
              <a:rPr lang="en-US" b="1" dirty="0">
                <a:solidFill>
                  <a:schemeClr val="accent2"/>
                </a:solidFill>
              </a:rPr>
              <a:t>*</a:t>
            </a:r>
            <a:r>
              <a:rPr lang="en-US" dirty="0">
                <a:solidFill>
                  <a:schemeClr val="tx1"/>
                </a:solidFill>
              </a:rPr>
              <a:t>A felony alcohol offense under </a:t>
            </a:r>
            <a:r>
              <a:rPr lang="en-US" dirty="0">
                <a:solidFill>
                  <a:srgbClr val="0D6CB9"/>
                </a:solidFill>
                <a:hlinkClick r:id="rId5">
                  <a:extLst>
                    <a:ext uri="{A12FA001-AC4F-418D-AE19-62706E023703}">
                      <ahyp:hlinkClr xmlns:ahyp="http://schemas.microsoft.com/office/drawing/2018/hyperlinkcolor" val="tx"/>
                    </a:ext>
                  </a:extLst>
                </a:hlinkClick>
              </a:rPr>
              <a:t>TEC, §37.007(a)(3)</a:t>
            </a:r>
            <a:r>
              <a:rPr lang="en-US" dirty="0">
                <a:solidFill>
                  <a:srgbClr val="0D6CB9"/>
                </a:solidFill>
              </a:rPr>
              <a:t> </a:t>
            </a:r>
            <a:r>
              <a:rPr lang="en-US" dirty="0">
                <a:solidFill>
                  <a:schemeClr val="tx1"/>
                </a:solidFill>
              </a:rPr>
              <a:t>has been removed.</a:t>
            </a:r>
          </a:p>
        </p:txBody>
      </p:sp>
      <p:sp>
        <p:nvSpPr>
          <p:cNvPr id="3" name="Title 2">
            <a:extLst>
              <a:ext uri="{FF2B5EF4-FFF2-40B4-BE49-F238E27FC236}">
                <a16:creationId xmlns:a16="http://schemas.microsoft.com/office/drawing/2014/main" id="{3621D2E2-C4BA-52AC-2E4A-89C01A5ABBB8}"/>
              </a:ext>
            </a:extLst>
          </p:cNvPr>
          <p:cNvSpPr>
            <a:spLocks noGrp="1"/>
          </p:cNvSpPr>
          <p:nvPr>
            <p:ph type="title"/>
          </p:nvPr>
        </p:nvSpPr>
        <p:spPr/>
        <p:txBody>
          <a:bodyPr/>
          <a:lstStyle/>
          <a:p>
            <a:r>
              <a:rPr lang="en-US" dirty="0"/>
              <a:t>New from the 88</a:t>
            </a:r>
            <a:r>
              <a:rPr lang="en-US" baseline="30000" dirty="0"/>
              <a:t>th</a:t>
            </a:r>
            <a:r>
              <a:rPr lang="en-US" dirty="0"/>
              <a:t> Session </a:t>
            </a:r>
          </a:p>
        </p:txBody>
      </p:sp>
    </p:spTree>
    <p:extLst>
      <p:ext uri="{BB962C8B-B14F-4D97-AF65-F5344CB8AC3E}">
        <p14:creationId xmlns:p14="http://schemas.microsoft.com/office/powerpoint/2010/main" val="3235795204"/>
      </p:ext>
    </p:extLst>
  </p:cSld>
  <p:clrMapOvr>
    <a:masterClrMapping/>
  </p:clrMapOvr>
  <p:transition spd="slow" advTm="10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02:	</a:t>
            </a:r>
            <a:r>
              <a:rPr lang="en-US" sz="2400" dirty="0">
                <a:solidFill>
                  <a:schemeClr val="tx1"/>
                </a:solidFill>
              </a:rPr>
              <a:t>Conduct Punishable as a Felony – </a:t>
            </a:r>
            <a:r>
              <a:rPr lang="pt-BR" sz="2400" dirty="0">
                <a:solidFill>
                  <a:srgbClr val="0D6CB9"/>
                </a:solidFill>
                <a:hlinkClick r:id="rId3">
                  <a:extLst>
                    <a:ext uri="{A12FA001-AC4F-418D-AE19-62706E023703}">
                      <ahyp:hlinkClr xmlns:ahyp="http://schemas.microsoft.com/office/drawing/2018/hyperlinkcolor" val="tx"/>
                    </a:ext>
                  </a:extLst>
                </a:hlinkClick>
              </a:rPr>
              <a:t>TEC, §37.006 (a)(2)A)</a:t>
            </a:r>
            <a:r>
              <a:rPr lang="en-US" sz="2400" dirty="0">
                <a:solidFill>
                  <a:srgbClr val="0D6CB9"/>
                </a:solidFill>
              </a:rPr>
              <a:t>, </a:t>
            </a:r>
            <a:r>
              <a:rPr lang="en-US" sz="2400" dirty="0">
                <a:solidFill>
                  <a:srgbClr val="0D6CB9"/>
                </a:solidFill>
                <a:hlinkClick r:id="rId4">
                  <a:extLst>
                    <a:ext uri="{A12FA001-AC4F-418D-AE19-62706E023703}">
                      <ahyp:hlinkClr xmlns:ahyp="http://schemas.microsoft.com/office/drawing/2018/hyperlinkcolor" val="tx"/>
                    </a:ext>
                  </a:extLst>
                </a:hlinkClick>
              </a:rPr>
              <a:t>TEC, </a:t>
            </a:r>
            <a:r>
              <a:rPr lang="en-US" sz="2400" dirty="0">
                <a:solidFill>
                  <a:srgbClr val="0D6CB9"/>
                </a:solidFill>
              </a:rPr>
              <a:t>	</a:t>
            </a:r>
            <a:r>
              <a:rPr lang="en-US" sz="2400" dirty="0">
                <a:solidFill>
                  <a:srgbClr val="0D6CB9"/>
                </a:solidFill>
                <a:hlinkClick r:id="rId3">
                  <a:extLst>
                    <a:ext uri="{A12FA001-AC4F-418D-AE19-62706E023703}">
                      <ahyp:hlinkClr xmlns:ahyp="http://schemas.microsoft.com/office/drawing/2018/hyperlinkcolor" val="tx"/>
                    </a:ext>
                  </a:extLst>
                </a:hlinkClick>
              </a:rPr>
              <a:t>§37.006(d)</a:t>
            </a:r>
            <a:r>
              <a:rPr lang="en-US" sz="2400" dirty="0">
                <a:solidFill>
                  <a:srgbClr val="0D6CB9"/>
                </a:solidFill>
              </a:rPr>
              <a:t>, </a:t>
            </a:r>
            <a:r>
              <a:rPr lang="pt-BR" sz="2400" dirty="0">
                <a:solidFill>
                  <a:srgbClr val="0D6CB9"/>
                </a:solidFill>
                <a:hlinkClick r:id="rId5">
                  <a:extLst>
                    <a:ext uri="{A12FA001-AC4F-418D-AE19-62706E023703}">
                      <ahyp:hlinkClr xmlns:ahyp="http://schemas.microsoft.com/office/drawing/2018/hyperlinkcolor" val="tx"/>
                    </a:ext>
                  </a:extLst>
                </a:hlinkClick>
              </a:rPr>
              <a:t>TEC, §37.0081 </a:t>
            </a:r>
            <a:r>
              <a:rPr lang="en-US" sz="2400" dirty="0">
                <a:solidFill>
                  <a:srgbClr val="0D6CB9"/>
                </a:solidFill>
                <a:ea typeface="Source Sans Pro SemiBold" panose="020B0603030403020204" pitchFamily="34" charset="0"/>
              </a:rPr>
              <a:t> </a:t>
            </a: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take part in 	conduct punishable as a felony not more specifically defined in 	TEDS C165.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01, 02, 03, 04, 05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a:t>
            </a:r>
          </a:p>
          <a:p>
            <a:pPr marL="0" indent="0">
              <a:buNone/>
            </a:pPr>
            <a:r>
              <a:rPr lang="en-US" sz="2400" dirty="0">
                <a:solidFill>
                  <a:schemeClr val="tx1"/>
                </a:solidFill>
                <a:ea typeface="Source Sans Pro SemiBold" panose="020B0603030403020204" pitchFamily="34" charset="0"/>
              </a:rPr>
              <a:t>		Discretionary DAEP</a:t>
            </a:r>
          </a:p>
          <a:p>
            <a:pPr marL="0" indent="0">
              <a:buNone/>
            </a:pPr>
            <a:r>
              <a:rPr lang="en-US" sz="2400" dirty="0">
                <a:solidFill>
                  <a:schemeClr val="tx1"/>
                </a:solidFill>
                <a:ea typeface="Source Sans Pro SemiBold" panose="020B0603030403020204" pitchFamily="34" charset="0"/>
              </a:rPr>
              <a:t>		(determined by behavior location code)</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844674705"/>
      </p:ext>
    </p:extLst>
  </p:cSld>
  <p:clrMapOvr>
    <a:masterClrMapping/>
  </p:clrMapOvr>
  <p:transition spd="slow" advTm="10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162655"/>
          </a:xfrm>
        </p:spPr>
        <p:txBody>
          <a:bodyPr/>
          <a:lstStyle/>
          <a:p>
            <a:pPr marL="0" indent="0"/>
            <a:r>
              <a:rPr lang="en-US" sz="2400" b="1" dirty="0">
                <a:solidFill>
                  <a:schemeClr val="tx1"/>
                </a:solidFill>
              </a:rPr>
              <a:t>05:	</a:t>
            </a:r>
            <a:r>
              <a:rPr lang="en-US" sz="2400" u="sng" dirty="0">
                <a:solidFill>
                  <a:schemeClr val="tx1"/>
                </a:solidFill>
              </a:rPr>
              <a:t>Alcoholic Beverage</a:t>
            </a:r>
            <a:r>
              <a:rPr lang="en-US" sz="2400" dirty="0">
                <a:solidFill>
                  <a:schemeClr val="tx1"/>
                </a:solidFill>
              </a:rPr>
              <a:t> – </a:t>
            </a:r>
            <a:r>
              <a:rPr lang="en-US" sz="2400" dirty="0">
                <a:solidFill>
                  <a:srgbClr val="0D6CB9"/>
                </a:solidFill>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§37.006(a)(2)(D)</a:t>
            </a:r>
            <a:endParaRPr lang="en-US" sz="2400" dirty="0">
              <a:solidFill>
                <a:srgbClr val="0084DD"/>
              </a:solidFill>
              <a:ea typeface="Source Sans Pro SemiBold" panose="020B0603030403020204" pitchFamily="34" charset="0"/>
            </a:endParaRPr>
          </a:p>
          <a:p>
            <a:pPr marL="0" indent="0">
              <a:buNone/>
            </a:pPr>
            <a:r>
              <a:rPr lang="en-US" sz="2400" dirty="0"/>
              <a:t>	</a:t>
            </a:r>
            <a:r>
              <a:rPr lang="en-US" sz="2400" dirty="0">
                <a:solidFill>
                  <a:schemeClr val="tx1"/>
                </a:solidFill>
                <a:ea typeface="Source Sans Pro SemiBold" panose="020B0603030403020204" pitchFamily="34" charset="0"/>
              </a:rPr>
              <a:t>Students must be removed/disciplined if they possess, sell, use, 	or are under the influence of an alcoholic beverage.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Alcoholic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Beverage Code §1.04</a:t>
            </a:r>
            <a:r>
              <a:rPr lang="en-US" sz="2400" dirty="0">
                <a:solidFill>
                  <a:schemeClr val="tx1"/>
                </a:solidFill>
                <a:ea typeface="Source Sans Pro SemiBold" panose="020B0603030403020204" pitchFamily="34" charset="0"/>
              </a:rPr>
              <a:t>)</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		</a:t>
            </a:r>
          </a:p>
          <a:p>
            <a:pPr marL="0" indent="0">
              <a:buNone/>
            </a:pPr>
            <a:r>
              <a:rPr lang="en-US" b="1" dirty="0">
                <a:solidFill>
                  <a:schemeClr val="tx1"/>
                </a:solidFill>
                <a:ea typeface="Source Sans Pro SemiBold" panose="020B0603030403020204" pitchFamily="34" charset="0"/>
              </a:rPr>
              <a:t>Note:	</a:t>
            </a:r>
            <a:r>
              <a:rPr lang="en-US" sz="2200" dirty="0">
                <a:solidFill>
                  <a:schemeClr val="tx1"/>
                </a:solidFill>
                <a:ea typeface="Source Sans Pro SemiBold" panose="020B0603030403020204" pitchFamily="34" charset="0"/>
              </a:rPr>
              <a:t>If a DAEP is at capacity, the student must be placed in ISS and if a 	position becomes available in DAEP before the expiration of the 	period of the placement, must be transferred to the program for the 	remainder of the period or may be placed in ISS to make room for a 	student needing placement in DAEP for an offense involving violent 	conduct. (</a:t>
            </a:r>
            <a:r>
              <a:rPr lang="en-US" sz="2200" dirty="0">
                <a:solidFill>
                  <a:schemeClr val="accent2"/>
                </a:solidFill>
                <a:ea typeface="Source Sans Pro SemiBold" panose="020B0603030403020204" pitchFamily="34" charset="0"/>
              </a:rPr>
              <a:t>HB 114</a:t>
            </a:r>
            <a:r>
              <a:rPr lang="en-US" sz="2200" dirty="0">
                <a:solidFill>
                  <a:schemeClr val="tx1"/>
                </a:solidFill>
                <a:ea typeface="Source Sans Pro SemiBold" panose="020B0603030403020204" pitchFamily="34" charset="0"/>
              </a:rPr>
              <a:t>)</a:t>
            </a:r>
            <a:endParaRPr lang="en-US" sz="2400" dirty="0">
              <a:solidFill>
                <a:schemeClr val="tx1"/>
              </a:solidFill>
              <a:ea typeface="Source Sans Pro SemiBold" panose="020B0603030403020204" pitchFamily="34" charset="0"/>
            </a:endParaRPr>
          </a:p>
          <a:p>
            <a:pPr marL="0" indent="0">
              <a:buNone/>
            </a:pPr>
            <a:r>
              <a:rPr lang="en-US" sz="2400" dirty="0">
                <a:solidFill>
                  <a:schemeClr val="tx1"/>
                </a:solidFill>
                <a:ea typeface="Source Sans Pro SemiBold" panose="020B0603030403020204" pitchFamily="34" charset="0"/>
              </a:rPr>
              <a:t>	</a:t>
            </a:r>
            <a:r>
              <a:rPr lang="en-US" sz="2200" dirty="0">
                <a:solidFill>
                  <a:schemeClr val="tx1"/>
                </a:solidFill>
                <a:ea typeface="Source Sans Pro SemiBold" panose="020B0603030403020204" pitchFamily="34" charset="0"/>
                <a:cs typeface="Calibri Light" panose="020F0302020204030204" pitchFamily="34" charset="0"/>
              </a:rPr>
              <a:t>Felony</a:t>
            </a:r>
            <a:r>
              <a:rPr lang="en-US" sz="2200" dirty="0">
                <a:solidFill>
                  <a:schemeClr val="tx1"/>
                </a:solidFill>
                <a:ea typeface="Source Sans Pro SemiBold" panose="020B0603030403020204" pitchFamily="34" charset="0"/>
              </a:rPr>
              <a:t> alcohol violation with a mandatory expulsion was 	removed from statute in (</a:t>
            </a:r>
            <a:r>
              <a:rPr lang="en-US" sz="2200" dirty="0">
                <a:solidFill>
                  <a:schemeClr val="accent2"/>
                </a:solidFill>
                <a:ea typeface="Source Sans Pro SemiBold" panose="020B0603030403020204" pitchFamily="34" charset="0"/>
              </a:rPr>
              <a:t>HB 114</a:t>
            </a:r>
            <a:r>
              <a:rPr lang="en-US" sz="2200" dirty="0">
                <a:solidFill>
                  <a:schemeClr val="tx1"/>
                </a:solidFill>
                <a:ea typeface="Source Sans Pro SemiBold" panose="020B0603030403020204" pitchFamily="34" charset="0"/>
              </a:rPr>
              <a:t>).</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4079901814"/>
      </p:ext>
    </p:extLst>
  </p:cSld>
  <p:clrMapOvr>
    <a:masterClrMapping/>
  </p:clrMapOvr>
  <p:transition spd="slow" advTm="10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162656"/>
          </a:xfrm>
        </p:spPr>
        <p:txBody>
          <a:bodyPr/>
          <a:lstStyle/>
          <a:p>
            <a:pPr marL="0" indent="0">
              <a:buNone/>
            </a:pPr>
            <a:r>
              <a:rPr lang="en-US" sz="2400" b="1" dirty="0">
                <a:solidFill>
                  <a:schemeClr val="tx1"/>
                </a:solidFill>
              </a:rPr>
              <a:t>06:	</a:t>
            </a:r>
            <a:r>
              <a:rPr lang="en-US" sz="2400" u="sng" dirty="0">
                <a:solidFill>
                  <a:schemeClr val="tx1"/>
                </a:solidFill>
              </a:rPr>
              <a:t>Abusable Volatile Chemical</a:t>
            </a:r>
            <a:r>
              <a:rPr lang="en-US" sz="2400" dirty="0">
                <a:solidFill>
                  <a:schemeClr val="tx1"/>
                </a:solidFill>
              </a:rPr>
              <a:t> – </a:t>
            </a:r>
            <a:r>
              <a:rPr lang="en-US" sz="2400" dirty="0">
                <a:solidFill>
                  <a:srgbClr val="0D6CB9"/>
                </a:solidFill>
                <a:hlinkClick r:id="rId2">
                  <a:extLst>
                    <a:ext uri="{A12FA001-AC4F-418D-AE19-62706E023703}">
                      <ahyp:hlinkClr xmlns:ahyp="http://schemas.microsoft.com/office/drawing/2018/hyperlinkcolor" val="tx"/>
                    </a:ext>
                  </a:extLst>
                </a:hlinkClick>
              </a:rPr>
              <a:t>TEC, §37.006(a)(2)(E)</a:t>
            </a:r>
            <a:r>
              <a:rPr lang="en-US" sz="2400" dirty="0">
                <a:solidFill>
                  <a:srgbClr val="0D6CB9"/>
                </a:solidFill>
              </a:rPr>
              <a:t>,</a:t>
            </a:r>
            <a:r>
              <a:rPr lang="en-US" sz="2400" dirty="0">
                <a:solidFill>
                  <a:srgbClr val="0D6CB9"/>
                </a:solidFill>
                <a:ea typeface="Source Sans Pro SemiBold" panose="020B0603030403020204" pitchFamily="34" charset="0"/>
              </a:rPr>
              <a:t> </a:t>
            </a:r>
            <a:r>
              <a:rPr lang="pl-PL" sz="2400" dirty="0">
                <a:solidFill>
                  <a:srgbClr val="1682C5"/>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a:t>
            </a:r>
            <a:r>
              <a:rPr lang="en-US" sz="2400" dirty="0">
                <a:solidFill>
                  <a:srgbClr val="1682C5"/>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a:t>
            </a:r>
            <a:r>
              <a:rPr lang="pl-PL"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 </a:t>
            </a:r>
            <a:r>
              <a:rPr lang="en-US" sz="2400" dirty="0">
                <a:solidFill>
                  <a:srgbClr val="0D6CB9"/>
                </a:solidFill>
                <a:ea typeface="Source Sans Pro SemiBold" panose="020B0603030403020204" pitchFamily="34" charset="0"/>
              </a:rPr>
              <a:t>	</a:t>
            </a:r>
            <a:r>
              <a:rPr lang="pl-PL" sz="2400" dirty="0">
                <a:solidFill>
                  <a:srgbClr val="1682C5"/>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§37.007(b)(2)(</a:t>
            </a:r>
            <a:r>
              <a:rPr lang="en-US" sz="2400" dirty="0">
                <a:solidFill>
                  <a:srgbClr val="1682C5"/>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B</a:t>
            </a:r>
            <a:r>
              <a:rPr lang="pl-PL" sz="2400" dirty="0">
                <a:solidFill>
                  <a:srgbClr val="1682C5"/>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 </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inhale, ingest, 	apply, use, possess, or deliver an abusable volatile chemical 	(glue, aerosol, paint, etc.).</a:t>
            </a:r>
            <a:r>
              <a:rPr lang="en-US" sz="2400" dirty="0">
                <a:ea typeface="Source Sans Pro SemiBold" panose="020B0603030403020204" pitchFamily="34" charset="0"/>
              </a:rPr>
              <a:t> (</a:t>
            </a:r>
            <a:r>
              <a:rPr lang="en-US" sz="2400" dirty="0">
                <a:solidFill>
                  <a:srgbClr val="1682C5"/>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Health and Safety Code, </a:t>
            </a:r>
            <a:r>
              <a:rPr lang="en-US" sz="2400" b="1" dirty="0">
                <a:solidFill>
                  <a:srgbClr val="1682C5"/>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a:t>
            </a:r>
            <a:r>
              <a:rPr lang="en-US" sz="2400" b="0" i="0" strike="noStrike" dirty="0">
                <a:solidFill>
                  <a:srgbClr val="0D6CB9"/>
                </a:solidFill>
                <a:effectLst/>
                <a:hlinkClick r:id="rId4">
                  <a:extLst>
                    <a:ext uri="{A12FA001-AC4F-418D-AE19-62706E023703}">
                      <ahyp:hlinkClr xmlns:ahyp="http://schemas.microsoft.com/office/drawing/2018/hyperlinkcolor" val="tx"/>
                    </a:ext>
                  </a:extLst>
                </a:hlinkClick>
              </a:rPr>
              <a:t>485.001</a:t>
            </a:r>
            <a:r>
              <a:rPr lang="en-US" sz="2400" b="0" i="0" u="none" strike="noStrike" dirty="0">
                <a:solidFill>
                  <a:schemeClr val="tx1"/>
                </a:solidFill>
                <a:effectLst/>
              </a:rPr>
              <a:t>)</a:t>
            </a:r>
            <a:endParaRPr lang="en-US" sz="2400" dirty="0">
              <a:solidFill>
                <a:schemeClr val="tx1"/>
              </a:solidFill>
              <a:ea typeface="Source Sans Pro SemiBold" panose="020B0603030403020204" pitchFamily="34" charset="0"/>
            </a:endParaRPr>
          </a:p>
          <a:p>
            <a:pPr marL="0" indent="0">
              <a:buNone/>
            </a:pPr>
            <a:r>
              <a:rPr lang="en-US" sz="2400" b="1" dirty="0">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a:t>
            </a:r>
          </a:p>
          <a:p>
            <a:pPr marL="0" indent="0">
              <a:buNone/>
            </a:pPr>
            <a:r>
              <a:rPr lang="en-US" sz="2400" dirty="0">
                <a:solidFill>
                  <a:schemeClr val="tx1"/>
                </a:solidFill>
                <a:ea typeface="Source Sans Pro SemiBold" panose="020B0603030403020204" pitchFamily="34" charset="0"/>
              </a:rPr>
              <a:t>		Discretionary Expulsion</a:t>
            </a:r>
          </a:p>
          <a:p>
            <a:pPr marL="0" indent="0"/>
            <a:r>
              <a:rPr lang="en-US" b="1" dirty="0">
                <a:solidFill>
                  <a:schemeClr val="tx1"/>
                </a:solidFill>
                <a:ea typeface="Source Sans Pro SemiBold" panose="020B0603030403020204" pitchFamily="34" charset="0"/>
              </a:rPr>
              <a:t>Note:	</a:t>
            </a:r>
            <a:r>
              <a:rPr lang="en-US" sz="2200" dirty="0">
                <a:solidFill>
                  <a:schemeClr val="tx1"/>
                </a:solidFill>
                <a:ea typeface="Source Sans Pro SemiBold" panose="020B0603030403020204" pitchFamily="34" charset="0"/>
              </a:rPr>
              <a:t>If a DAEP is at capacity, the student must be placed in ISS and if 	a 	position becomes available in DAEP before the expiration of the 	period of the placement, must be transferred to the program for 	the remainder of the period or may be placed in ISS to make 	room for a student needing placement in DAEP for an offense 	involving violent conduct. (</a:t>
            </a:r>
            <a:r>
              <a:rPr lang="en-US" sz="2200" dirty="0">
                <a:solidFill>
                  <a:schemeClr val="accent2"/>
                </a:solidFill>
                <a:ea typeface="Source Sans Pro SemiBold" panose="020B0603030403020204" pitchFamily="34" charset="0"/>
              </a:rPr>
              <a:t>HB 114</a:t>
            </a:r>
            <a:r>
              <a:rPr lang="en-US" sz="2200" dirty="0">
                <a:solidFill>
                  <a:schemeClr val="tx1"/>
                </a:solidFill>
                <a:ea typeface="Source Sans Pro SemiBold" panose="020B0603030403020204" pitchFamily="34" charset="0"/>
              </a:rPr>
              <a:t>)</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1514096052"/>
      </p:ext>
    </p:extLst>
  </p:cSld>
  <p:clrMapOvr>
    <a:masterClrMapping/>
  </p:clrMapOvr>
  <p:transition spd="slow" advTm="10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07:	</a:t>
            </a:r>
            <a:r>
              <a:rPr lang="en-US" sz="2400" u="sng" dirty="0">
                <a:solidFill>
                  <a:schemeClr val="tx1"/>
                </a:solidFill>
              </a:rPr>
              <a:t>Public Lewdness or Indecent Exposure</a:t>
            </a:r>
            <a:r>
              <a:rPr lang="en-US" sz="2400" dirty="0">
                <a:solidFill>
                  <a:schemeClr val="tx1"/>
                </a:solidFill>
              </a:rPr>
              <a:t> – </a:t>
            </a:r>
            <a:r>
              <a:rPr lang="en-US" sz="2400" dirty="0">
                <a:solidFill>
                  <a:schemeClr val="tx1"/>
                </a:solidFill>
                <a:ea typeface="Source Sans Pro SemiBold" panose="020B0603030403020204" pitchFamily="34" charset="0"/>
              </a:rPr>
              <a:t> </a:t>
            </a:r>
            <a:r>
              <a:rPr lang="en-US" sz="2400" dirty="0">
                <a:solidFill>
                  <a:schemeClr val="accent1"/>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§37.006(a)(2)(F) </a:t>
            </a:r>
            <a:endParaRPr lang="en-US" sz="2400" dirty="0">
              <a:solidFill>
                <a:schemeClr val="accent1"/>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engage in a 	sexual act, perceived sexual act, or exposure of their anus or 	genitals in public or in a non-public place and offends or 	alarms anyone present. (</a:t>
            </a:r>
            <a:r>
              <a:rPr lang="en-US" sz="2400" dirty="0">
                <a:solidFill>
                  <a:schemeClr val="tx1"/>
                </a:solidFill>
                <a:ea typeface="Source Sans Pro SemiBold" panose="020B0603030403020204" pitchFamily="34" charset="0"/>
                <a:hlinkClick r:id="rId3"/>
              </a:rPr>
              <a:t>Penal Code §21.07 </a:t>
            </a:r>
            <a:r>
              <a:rPr lang="en-US" sz="2400" dirty="0">
                <a:solidFill>
                  <a:schemeClr val="tx1"/>
                </a:solidFill>
                <a:ea typeface="Source Sans Pro SemiBold" panose="020B0603030403020204" pitchFamily="34" charset="0"/>
              </a:rPr>
              <a:t>- Public 	Lewdness and </a:t>
            </a:r>
            <a:r>
              <a:rPr lang="en-US" sz="2400" dirty="0">
                <a:solidFill>
                  <a:schemeClr val="tx1"/>
                </a:solidFill>
                <a:ea typeface="Source Sans Pro SemiBold" panose="020B0603030403020204" pitchFamily="34" charset="0"/>
                <a:hlinkClick r:id="rId4"/>
              </a:rPr>
              <a:t>Penal Code §21.08 </a:t>
            </a:r>
            <a:r>
              <a:rPr lang="en-US" sz="2400" dirty="0">
                <a:solidFill>
                  <a:schemeClr val="tx1"/>
                </a:solidFill>
                <a:ea typeface="Source Sans Pro SemiBold" panose="020B0603030403020204" pitchFamily="34" charset="0"/>
              </a:rPr>
              <a:t>– Indecent Exposure)</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a:t>
            </a:r>
          </a:p>
          <a:p>
            <a:pPr marL="0" indent="0">
              <a:buNone/>
            </a:pPr>
            <a:r>
              <a:rPr lang="en-US" sz="2400" b="1" dirty="0">
                <a:solidFill>
                  <a:schemeClr val="tx1"/>
                </a:solidFill>
                <a:ea typeface="Source Sans Pro SemiBold" panose="020B0603030403020204" pitchFamily="34" charset="0"/>
              </a:rPr>
              <a:t>Note:</a:t>
            </a:r>
            <a:r>
              <a:rPr lang="en-US" sz="2400" dirty="0">
                <a:solidFill>
                  <a:schemeClr val="tx1"/>
                </a:solidFill>
                <a:ea typeface="Source Sans Pro SemiBold" panose="020B0603030403020204" pitchFamily="34" charset="0"/>
              </a:rPr>
              <a:t>		Incidents involving public lewdness or indecent 			exposure while in DAEP should be reported with reason 		code 59.</a:t>
            </a:r>
          </a:p>
          <a:p>
            <a:pPr marL="0" indent="0">
              <a:buNone/>
            </a:pPr>
            <a:r>
              <a:rPr lang="en-US" sz="2400" dirty="0">
                <a:solidFill>
                  <a:schemeClr val="tx1"/>
                </a:solidFill>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693247867"/>
      </p:ext>
    </p:extLst>
  </p:cSld>
  <p:clrMapOvr>
    <a:masterClrMapping/>
  </p:clrMapOvr>
  <p:transition spd="slow" advTm="10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8988726" cy="4763106"/>
          </a:xfrm>
        </p:spPr>
        <p:txBody>
          <a:bodyPr/>
          <a:lstStyle/>
          <a:p>
            <a:pPr marL="0" indent="0">
              <a:buNone/>
            </a:pPr>
            <a:r>
              <a:rPr lang="en-US" sz="2400" b="1" dirty="0"/>
              <a:t>08:	</a:t>
            </a:r>
            <a:r>
              <a:rPr lang="en-US" sz="2400" u="sng" dirty="0">
                <a:solidFill>
                  <a:schemeClr val="tx1"/>
                </a:solidFill>
              </a:rPr>
              <a:t>Retaliation Against School Employee</a:t>
            </a:r>
            <a:r>
              <a:rPr lang="en-US" sz="2400" dirty="0">
                <a:solidFill>
                  <a:schemeClr val="tx1"/>
                </a:solidFill>
              </a:rPr>
              <a:t> – </a:t>
            </a:r>
            <a:r>
              <a:rPr lang="en-US" sz="2400" dirty="0">
                <a:solidFill>
                  <a:srgbClr val="0D6CB9"/>
                </a:solidFill>
                <a:hlinkClick r:id="rId2">
                  <a:extLst>
                    <a:ext uri="{A12FA001-AC4F-418D-AE19-62706E023703}">
                      <ahyp:hlinkClr xmlns:ahyp="http://schemas.microsoft.com/office/drawing/2018/hyperlinkcolor" val="tx"/>
                    </a:ext>
                  </a:extLst>
                </a:hlinkClick>
              </a:rPr>
              <a:t>TEC, §37.006(b)</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§37.007(d) </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intentionally or 	knowingly harm or threaten to harm a school employee or 	volunteer by an unlawful act or post information on a publicly 	accessible website, to cause harm or threat of harm, of a school 	employee or member of a school employee’s family or 	household.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01, 02, 03, 04</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a:t>
            </a:r>
          </a:p>
          <a:p>
            <a:pPr marL="0" indent="0">
              <a:buNone/>
            </a:pPr>
            <a:r>
              <a:rPr lang="en-US" sz="2400" dirty="0">
                <a:solidFill>
                  <a:schemeClr val="tx1"/>
                </a:solidFill>
                <a:ea typeface="Source Sans Pro SemiBold" panose="020B0603030403020204" pitchFamily="34" charset="0"/>
              </a:rPr>
              <a:t>		Discretionary Expulsion</a:t>
            </a: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978488394"/>
      </p:ext>
    </p:extLst>
  </p:cSld>
  <p:clrMapOvr>
    <a:masterClrMapping/>
  </p:clrMapOvr>
  <p:transition spd="slow" advTm="10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4795819"/>
          </a:xfrm>
        </p:spPr>
        <p:txBody>
          <a:bodyPr/>
          <a:lstStyle/>
          <a:p>
            <a:pPr marL="0" indent="0">
              <a:buNone/>
            </a:pPr>
            <a:r>
              <a:rPr lang="en-US" sz="2400" b="1" dirty="0">
                <a:solidFill>
                  <a:schemeClr val="tx1"/>
                </a:solidFill>
              </a:rPr>
              <a:t>09:	</a:t>
            </a:r>
            <a:r>
              <a:rPr lang="en-US" sz="2400" u="sng" dirty="0">
                <a:solidFill>
                  <a:schemeClr val="tx1"/>
                </a:solidFill>
              </a:rPr>
              <a:t>Based on Conduct Occurring Off Campus and While the </a:t>
            </a:r>
            <a:r>
              <a:rPr lang="en-US" sz="2400" dirty="0">
                <a:solidFill>
                  <a:schemeClr val="tx1"/>
                </a:solidFill>
              </a:rPr>
              <a:t>	</a:t>
            </a:r>
            <a:r>
              <a:rPr lang="en-US" sz="2400" u="sng" dirty="0">
                <a:solidFill>
                  <a:schemeClr val="tx1"/>
                </a:solidFill>
              </a:rPr>
              <a:t>Student is not in Attendance at a School-Sponsored or School-</a:t>
            </a:r>
            <a:r>
              <a:rPr lang="en-US" sz="2400" dirty="0">
                <a:solidFill>
                  <a:schemeClr val="tx1"/>
                </a:solidFill>
              </a:rPr>
              <a:t>	</a:t>
            </a:r>
            <a:r>
              <a:rPr lang="en-US" sz="2400" u="sng" dirty="0">
                <a:solidFill>
                  <a:schemeClr val="tx1"/>
                </a:solidFill>
              </a:rPr>
              <a:t>Related Activity for Felony Offenses in Title 5, Penal Code</a:t>
            </a:r>
            <a:r>
              <a:rPr lang="en-US" sz="2400" dirty="0">
                <a:solidFill>
                  <a:schemeClr val="tx1"/>
                </a:solidFill>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§37.006(c)</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§37.007(b)(4)</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5">
                  <a:extLst>
                    <a:ext uri="{A12FA001-AC4F-418D-AE19-62706E023703}">
                      <ahyp:hlinkClr xmlns:ahyp="http://schemas.microsoft.com/office/drawing/2018/hyperlinkcolor" val="tx"/>
                    </a:ext>
                  </a:extLst>
                </a:hlinkClick>
              </a:rPr>
              <a:t>TEC, §37.0081</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engage in 	behavior defined as a felony under Title 5 of the Penal Code.  A 	Title 5 felony is a crime against a person.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04</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a:t>
            </a:r>
          </a:p>
          <a:p>
            <a:pPr marL="0" indent="0">
              <a:buNone/>
            </a:pPr>
            <a:r>
              <a:rPr lang="en-US" sz="2400" dirty="0">
                <a:solidFill>
                  <a:schemeClr val="tx1"/>
                </a:solidFill>
                <a:ea typeface="Source Sans Pro SemiBold" panose="020B0603030403020204" pitchFamily="34" charset="0"/>
              </a:rPr>
              <a:t>		Discretionary Expulsion </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An expulsion action based on TEC, §37.0081, requires 		placement into either a DAEP or JJAEP.</a:t>
            </a:r>
          </a:p>
          <a:p>
            <a:pPr marL="0" indent="0">
              <a:buNone/>
            </a:pPr>
            <a:r>
              <a:rPr lang="en-US" sz="2400" dirty="0">
                <a:solidFill>
                  <a:schemeClr val="tx1"/>
                </a:solidFill>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960382718"/>
      </p:ext>
    </p:extLst>
  </p:cSld>
  <p:clrMapOvr>
    <a:masterClrMapping/>
  </p:clrMapOvr>
  <p:transition spd="slow" advTm="10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4885272"/>
          </a:xfrm>
        </p:spPr>
        <p:txBody>
          <a:bodyPr/>
          <a:lstStyle/>
          <a:p>
            <a:pPr marL="914400" indent="-914400">
              <a:buNone/>
            </a:pPr>
            <a:r>
              <a:rPr lang="en-US" sz="2400" b="1" dirty="0">
                <a:solidFill>
                  <a:schemeClr val="tx1"/>
                </a:solidFill>
              </a:rPr>
              <a:t>10:	</a:t>
            </a:r>
            <a:r>
              <a:rPr lang="en-US" sz="2400" u="sng" dirty="0">
                <a:solidFill>
                  <a:schemeClr val="tx1"/>
                </a:solidFill>
              </a:rPr>
              <a:t>Based on Conduct Occurring Off Campus and While the Student is not in Attendance at a School-Sponsored or School-Related Activity for Felony Offenses not in Title 5, Penal Code</a:t>
            </a:r>
            <a:r>
              <a:rPr lang="en-US" sz="2400" dirty="0">
                <a:solidFill>
                  <a:schemeClr val="tx1"/>
                </a:solidFill>
              </a:rPr>
              <a:t> – </a:t>
            </a:r>
            <a:r>
              <a:rPr lang="en-US" sz="2400" dirty="0">
                <a:solidFill>
                  <a:srgbClr val="0D6CB9"/>
                </a:solidFill>
                <a:hlinkClick r:id="rId2">
                  <a:extLst>
                    <a:ext uri="{A12FA001-AC4F-418D-AE19-62706E023703}">
                      <ahyp:hlinkClr xmlns:ahyp="http://schemas.microsoft.com/office/drawing/2018/hyperlinkcolor" val="tx"/>
                    </a:ext>
                  </a:extLst>
                </a:hlinkClick>
              </a:rPr>
              <a:t>TEC, §37.006(d)</a:t>
            </a:r>
            <a:r>
              <a:rPr lang="en-US" sz="2400" dirty="0">
                <a:solidFill>
                  <a:srgbClr val="0D6CB9"/>
                </a:solidFill>
              </a:rPr>
              <a:t>,</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§37.007(b)(4)</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may be removed/disciplined if they engage in a Non-	Title 5 felony behavior. A Non-Title 5 felony is a crime against 	property.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04</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Discretionary DAEP</a:t>
            </a:r>
          </a:p>
          <a:p>
            <a:pPr marL="0" indent="0">
              <a:buNone/>
            </a:pPr>
            <a:r>
              <a:rPr lang="en-US" sz="2400" dirty="0">
                <a:solidFill>
                  <a:schemeClr val="tx1"/>
                </a:solidFill>
                <a:ea typeface="Source Sans Pro SemiBold" panose="020B0603030403020204" pitchFamily="34" charset="0"/>
              </a:rPr>
              <a:t>		Discretionary Expulsion </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An expulsion action based on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§37.0081</a:t>
            </a:r>
            <a:r>
              <a:rPr lang="en-US" sz="2400" dirty="0">
                <a:solidFill>
                  <a:schemeClr val="tx1"/>
                </a:solidFill>
                <a:ea typeface="Source Sans Pro SemiBold" panose="020B0603030403020204" pitchFamily="34" charset="0"/>
              </a:rPr>
              <a:t>, requires 		placement into either a DAEP or JJAEP.</a:t>
            </a:r>
          </a:p>
          <a:p>
            <a:pPr marL="0" indent="0">
              <a:buNone/>
            </a:pPr>
            <a:r>
              <a:rPr lang="en-US" sz="2400" dirty="0">
                <a:solidFill>
                  <a:schemeClr val="tx1"/>
                </a:solidFill>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1661552211"/>
      </p:ext>
    </p:extLst>
  </p:cSld>
  <p:clrMapOvr>
    <a:masterClrMapping/>
  </p:clrMapOvr>
  <p:transition spd="slow" advTm="10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11:	</a:t>
            </a:r>
            <a:r>
              <a:rPr lang="en-US" sz="2400" u="sng" dirty="0">
                <a:solidFill>
                  <a:schemeClr val="tx1"/>
                </a:solidFill>
              </a:rPr>
              <a:t>Brought a Firearm to School </a:t>
            </a:r>
            <a:r>
              <a:rPr lang="en-US" sz="2400" u="sng" dirty="0">
                <a:solidFill>
                  <a:srgbClr val="0D6CB9"/>
                </a:solidFill>
                <a:hlinkClick r:id="rId3">
                  <a:extLst>
                    <a:ext uri="{A12FA001-AC4F-418D-AE19-62706E023703}">
                      <ahyp:hlinkClr xmlns:ahyp="http://schemas.microsoft.com/office/drawing/2018/hyperlinkcolor" val="tx"/>
                    </a:ext>
                  </a:extLst>
                </a:hlinkClick>
              </a:rPr>
              <a:t>TEC, </a:t>
            </a:r>
            <a:r>
              <a:rPr lang="en-US" sz="2400" u="sng"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§37.007(e)</a:t>
            </a:r>
            <a:r>
              <a:rPr lang="en-US" sz="2400" u="sng" dirty="0">
                <a:solidFill>
                  <a:schemeClr val="tx1"/>
                </a:solidFill>
                <a:ea typeface="Source Sans Pro SemiBold" panose="020B0603030403020204" pitchFamily="34" charset="0"/>
              </a:rPr>
              <a:t>, or Unlawful </a:t>
            </a:r>
            <a:r>
              <a:rPr lang="en-US" sz="2400" dirty="0">
                <a:solidFill>
                  <a:schemeClr val="tx1"/>
                </a:solidFill>
                <a:ea typeface="Source Sans Pro SemiBold" panose="020B0603030403020204" pitchFamily="34" charset="0"/>
              </a:rPr>
              <a:t>	</a:t>
            </a:r>
            <a:r>
              <a:rPr lang="en-US" sz="2400" u="sng" dirty="0">
                <a:solidFill>
                  <a:schemeClr val="tx1"/>
                </a:solidFill>
                <a:ea typeface="Source Sans Pro SemiBold" panose="020B0603030403020204" pitchFamily="34" charset="0"/>
              </a:rPr>
              <a:t>Carrying of a Handgun under </a:t>
            </a:r>
            <a:r>
              <a:rPr lang="en-US" sz="2400" u="sng" dirty="0">
                <a:solidFill>
                  <a:schemeClr val="tx1"/>
                </a:solidFill>
                <a:ea typeface="Source Sans Pro SemiBold" panose="020B0603030403020204" pitchFamily="34" charset="0"/>
                <a:hlinkClick r:id="rId4"/>
              </a:rPr>
              <a:t>Penal Code 46.02</a:t>
            </a:r>
            <a:r>
              <a:rPr lang="en-US" sz="2400" dirty="0">
                <a:solidFill>
                  <a:schemeClr val="tx1"/>
                </a:solidFill>
                <a:ea typeface="Source Sans Pro SemiBold" panose="020B0603030403020204" pitchFamily="34" charset="0"/>
              </a:rPr>
              <a:t> – </a:t>
            </a:r>
            <a:r>
              <a:rPr lang="en-US" sz="2400" dirty="0">
                <a:solidFill>
                  <a:srgbClr val="0D6CB9"/>
                </a:solidFill>
                <a:ea typeface="Source Sans Pro SemiBold" panose="020B0603030403020204" pitchFamily="34" charset="0"/>
                <a:hlinkClick r:id="rId5">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§37.007(a)(1)</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§37.007(b)(3)(A)-(B)</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§37.007(e)</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6">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§37.007(</a:t>
            </a:r>
            <a:r>
              <a:rPr lang="en-US" sz="2400" dirty="0" err="1">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a:t>
            </a:r>
            <a:endParaRPr lang="en-US" sz="2400" b="1"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for bringing a firearm on 	a school property. (</a:t>
            </a:r>
            <a:r>
              <a:rPr lang="en-US" sz="2400" dirty="0">
                <a:solidFill>
                  <a:srgbClr val="0D6CB9"/>
                </a:solidFill>
                <a:ea typeface="Source Sans Pro SemiBold" panose="020B0603030403020204" pitchFamily="34" charset="0"/>
                <a:hlinkClick r:id="rId7">
                  <a:extLst>
                    <a:ext uri="{A12FA001-AC4F-418D-AE19-62706E023703}">
                      <ahyp:hlinkClr xmlns:ahyp="http://schemas.microsoft.com/office/drawing/2018/hyperlinkcolor" val="tx"/>
                    </a:ext>
                  </a:extLst>
                </a:hlinkClick>
              </a:rPr>
              <a:t>18 U.S.C., §921 – firearm</a:t>
            </a:r>
            <a:r>
              <a:rPr lang="en-US" sz="2400" dirty="0">
                <a:solidFill>
                  <a:schemeClr val="tx1"/>
                </a:solidFill>
                <a:ea typeface="Source Sans Pro SemiBold" panose="020B0603030403020204" pitchFamily="34" charset="0"/>
              </a:rPr>
              <a:t>)</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 </a:t>
            </a:r>
          </a:p>
          <a:p>
            <a:pPr marL="0" indent="0">
              <a:buNone/>
            </a:pPr>
            <a:r>
              <a:rPr lang="en-US" sz="2400" dirty="0">
                <a:solidFill>
                  <a:schemeClr val="tx1"/>
                </a:solidFill>
                <a:ea typeface="Source Sans Pro SemiBold" panose="020B0603030403020204" pitchFamily="34" charset="0"/>
              </a:rPr>
              <a:t>		(determined by behavior location)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558486204"/>
      </p:ext>
    </p:extLst>
  </p:cSld>
  <p:clrMapOvr>
    <a:masterClrMapping/>
  </p:clrMapOvr>
  <p:transition spd="slow" advTm="10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12:	</a:t>
            </a:r>
            <a:r>
              <a:rPr lang="en-US" sz="2400" u="sng" dirty="0">
                <a:solidFill>
                  <a:schemeClr val="tx1"/>
                </a:solidFill>
                <a:ea typeface="Source Sans Pro SemiBold" panose="020B0603030403020204" pitchFamily="34" charset="0"/>
              </a:rPr>
              <a:t>Unlawful Carrying of a Location-Restricted Knife under </a:t>
            </a:r>
            <a:r>
              <a:rPr lang="en-US" sz="2400" u="sng"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Penal </a:t>
            </a:r>
            <a:r>
              <a:rPr lang="en-US" sz="2400" dirty="0">
                <a:solidFill>
                  <a:srgbClr val="0D6CB9"/>
                </a:solidFill>
                <a:ea typeface="Source Sans Pro SemiBold" panose="020B0603030403020204" pitchFamily="34" charset="0"/>
              </a:rPr>
              <a:t>	</a:t>
            </a:r>
            <a:r>
              <a:rPr lang="en-US" sz="2400" u="sng"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Code 46.02</a:t>
            </a:r>
            <a:r>
              <a:rPr lang="en-US" sz="2400" dirty="0">
                <a:solidFill>
                  <a:srgbClr val="0D6CB9"/>
                </a:solidFill>
                <a:ea typeface="Source Sans Pro SemiBold" panose="020B0603030403020204" pitchFamily="34" charset="0"/>
              </a:rPr>
              <a:t> </a:t>
            </a:r>
            <a:r>
              <a:rPr lang="en-US" sz="2400" dirty="0">
                <a:solidFill>
                  <a:schemeClr val="tx1"/>
                </a:solidFill>
                <a:ea typeface="Source Sans Pro SemiBold" panose="020B0603030403020204" pitchFamily="34" charset="0"/>
              </a:rPr>
              <a:t>– </a:t>
            </a:r>
            <a:r>
              <a:rPr lang="en-US" sz="2400" i="1" dirty="0">
                <a:solidFill>
                  <a:schemeClr val="tx1"/>
                </a:solidFill>
                <a:ea typeface="Source Sans Pro SemiBold" panose="020B0603030403020204" pitchFamily="34" charset="0"/>
              </a:rPr>
              <a:t>(knife blade longer than 5.5 inches)</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§37.007(a)(1)</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§37.007(b)(3)(A)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§37.007(</a:t>
            </a:r>
            <a:r>
              <a:rPr lang="en-US" sz="2400" dirty="0" err="1">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for bringing a location-	restricted knife on a school property.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 </a:t>
            </a:r>
          </a:p>
          <a:p>
            <a:pPr marL="0" indent="0">
              <a:buNone/>
            </a:pPr>
            <a:r>
              <a:rPr lang="en-US" sz="2400" dirty="0">
                <a:solidFill>
                  <a:schemeClr val="tx1"/>
                </a:solidFill>
                <a:ea typeface="Source Sans Pro SemiBold" panose="020B0603030403020204" pitchFamily="34" charset="0"/>
              </a:rPr>
              <a:t>		(determined by behavior location)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1216034080"/>
      </p:ext>
    </p:extLst>
  </p:cSld>
  <p:clrMapOvr>
    <a:masterClrMapping/>
  </p:clrMapOvr>
  <p:transition spd="slow" advTm="10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8988726" cy="5034358"/>
          </a:xfrm>
        </p:spPr>
        <p:txBody>
          <a:bodyPr/>
          <a:lstStyle/>
          <a:p>
            <a:pPr marL="0" indent="0">
              <a:buNone/>
            </a:pPr>
            <a:r>
              <a:rPr lang="en-US" sz="2400" b="1" dirty="0">
                <a:solidFill>
                  <a:schemeClr val="tx1"/>
                </a:solidFill>
              </a:rPr>
              <a:t>14:	</a:t>
            </a:r>
            <a:r>
              <a:rPr lang="en-US" sz="2400" u="sng" dirty="0">
                <a:solidFill>
                  <a:schemeClr val="tx1"/>
                </a:solidFill>
                <a:ea typeface="Source Sans Pro SemiBold" panose="020B0603030403020204" pitchFamily="34" charset="0"/>
              </a:rPr>
              <a:t>Conduct Containing the Elements of an Offense Relating to </a:t>
            </a:r>
            <a:r>
              <a:rPr lang="en-US" sz="2400" dirty="0">
                <a:solidFill>
                  <a:schemeClr val="tx1"/>
                </a:solidFill>
                <a:ea typeface="Source Sans Pro SemiBold" panose="020B0603030403020204" pitchFamily="34" charset="0"/>
              </a:rPr>
              <a:t>	</a:t>
            </a:r>
            <a:r>
              <a:rPr lang="en-US" sz="2400" u="sng" dirty="0">
                <a:solidFill>
                  <a:schemeClr val="tx1"/>
                </a:solidFill>
                <a:ea typeface="Source Sans Pro SemiBold" panose="020B0603030403020204" pitchFamily="34" charset="0"/>
              </a:rPr>
              <a:t>Prohibited Weapons under </a:t>
            </a:r>
            <a:r>
              <a:rPr lang="en-US" sz="2400" u="sng" dirty="0">
                <a:solidFill>
                  <a:schemeClr val="tx1"/>
                </a:solidFill>
                <a:ea typeface="Source Sans Pro SemiBold" panose="020B0603030403020204" pitchFamily="34" charset="0"/>
                <a:hlinkClick r:id="rId3"/>
              </a:rPr>
              <a:t>Penal Code 46.05</a:t>
            </a:r>
            <a:r>
              <a:rPr lang="en-US" sz="2400" dirty="0">
                <a:solidFill>
                  <a:schemeClr val="tx1"/>
                </a:solidFill>
                <a:ea typeface="Source Sans Pro SemiBold" panose="020B0603030403020204" pitchFamily="34" charset="0"/>
                <a:hlinkClick r:id="rId3"/>
              </a:rPr>
              <a:t> </a:t>
            </a:r>
            <a:r>
              <a:rPr lang="en-US" sz="2400" dirty="0">
                <a:solidFill>
                  <a:schemeClr val="tx1"/>
                </a:solidFill>
                <a:ea typeface="Source Sans Pro SemiBold" panose="020B0603030403020204" pitchFamily="34" charset="0"/>
              </a:rPr>
              <a:t>–</a:t>
            </a:r>
            <a:r>
              <a:rPr lang="en-US" sz="2400" dirty="0">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1682C5"/>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37.007(a)(1)</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§37.007(b)(3)(A)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§37.007(i)</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possess, 	manufacture, 	transport, repair, or sell a prohibited weapon 	(explosive weapon, machine gun, short-barrel firearm, 	armor-piercing ammunition, chemical dispensing device, zip 	gun, tire deflation device, or an improvised explosive 	device) on a school property.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 </a:t>
            </a:r>
          </a:p>
          <a:p>
            <a:pPr marL="0" indent="0">
              <a:buNone/>
            </a:pPr>
            <a:r>
              <a:rPr lang="en-US" sz="2400" dirty="0">
                <a:solidFill>
                  <a:schemeClr val="tx1"/>
                </a:solidFill>
                <a:ea typeface="Source Sans Pro SemiBold" panose="020B0603030403020204" pitchFamily="34" charset="0"/>
              </a:rPr>
              <a:t>		(determined by behavior location)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184982397"/>
      </p:ext>
    </p:extLst>
  </p:cSld>
  <p:clrMapOvr>
    <a:masterClrMapping/>
  </p:clrMapOvr>
  <p:transition spd="slow"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F1372D-BD7B-0F2D-389F-F9AF049B5E35}"/>
              </a:ext>
            </a:extLst>
          </p:cNvPr>
          <p:cNvSpPr>
            <a:spLocks noGrp="1"/>
          </p:cNvSpPr>
          <p:nvPr>
            <p:ph idx="1"/>
          </p:nvPr>
        </p:nvSpPr>
        <p:spPr/>
        <p:txBody>
          <a:bodyPr/>
          <a:lstStyle/>
          <a:p>
            <a:pPr marL="0" indent="0"/>
            <a:r>
              <a:rPr lang="en-US" b="1" dirty="0">
                <a:solidFill>
                  <a:schemeClr val="tx1"/>
                </a:solidFill>
                <a:hlinkClick r:id="rId2">
                  <a:extLst>
                    <a:ext uri="{A12FA001-AC4F-418D-AE19-62706E023703}">
                      <ahyp:hlinkClr xmlns:ahyp="http://schemas.microsoft.com/office/drawing/2018/hyperlinkcolor" val="tx"/>
                    </a:ext>
                  </a:extLst>
                </a:hlinkClick>
              </a:rPr>
              <a:t>HB 114</a:t>
            </a:r>
            <a:r>
              <a:rPr lang="en-US" b="1" dirty="0">
                <a:solidFill>
                  <a:schemeClr val="tx1"/>
                </a:solidFill>
              </a:rPr>
              <a:t> </a:t>
            </a:r>
            <a:r>
              <a:rPr lang="en-US" dirty="0">
                <a:solidFill>
                  <a:schemeClr val="tx1"/>
                </a:solidFill>
              </a:rPr>
              <a:t>– </a:t>
            </a:r>
            <a:r>
              <a:rPr lang="en-US" dirty="0">
                <a:solidFill>
                  <a:srgbClr val="0D6CB9"/>
                </a:solidFill>
                <a:hlinkClick r:id="rId3">
                  <a:extLst>
                    <a:ext uri="{A12FA001-AC4F-418D-AE19-62706E023703}">
                      <ahyp:hlinkClr xmlns:ahyp="http://schemas.microsoft.com/office/drawing/2018/hyperlinkcolor" val="tx"/>
                    </a:ext>
                  </a:extLst>
                </a:hlinkClick>
              </a:rPr>
              <a:t>TEC, §37.009(a-1)</a:t>
            </a:r>
            <a:r>
              <a:rPr lang="en-US" dirty="0">
                <a:solidFill>
                  <a:schemeClr val="tx1"/>
                </a:solidFill>
              </a:rPr>
              <a:t>:</a:t>
            </a:r>
          </a:p>
          <a:p>
            <a:pPr marL="0" indent="0"/>
            <a:r>
              <a:rPr lang="en-US" dirty="0">
                <a:solidFill>
                  <a:schemeClr val="tx1"/>
                </a:solidFill>
              </a:rPr>
              <a:t>(a-1) If a DAEP is at capacity at the time a campus behavior coordinator is deciding placement for a student who engaged in conduct described under </a:t>
            </a:r>
            <a:r>
              <a:rPr lang="en-US" dirty="0">
                <a:solidFill>
                  <a:srgbClr val="0D6CB9"/>
                </a:solidFill>
                <a:hlinkClick r:id="rId4">
                  <a:extLst>
                    <a:ext uri="{A12FA001-AC4F-418D-AE19-62706E023703}">
                      <ahyp:hlinkClr xmlns:ahyp="http://schemas.microsoft.com/office/drawing/2018/hyperlinkcolor" val="tx"/>
                    </a:ext>
                  </a:extLst>
                </a:hlinkClick>
              </a:rPr>
              <a:t>TEC, §37.006(a)(2)(C-1), (C-2), (D), or (E)</a:t>
            </a:r>
            <a:r>
              <a:rPr lang="en-US" dirty="0">
                <a:solidFill>
                  <a:schemeClr val="tx1"/>
                </a:solidFill>
              </a:rPr>
              <a:t>, the student </a:t>
            </a:r>
            <a:r>
              <a:rPr lang="en-US" b="1" dirty="0">
                <a:solidFill>
                  <a:schemeClr val="tx1"/>
                </a:solidFill>
              </a:rPr>
              <a:t>must</a:t>
            </a:r>
            <a:r>
              <a:rPr lang="en-US" dirty="0">
                <a:solidFill>
                  <a:schemeClr val="tx1"/>
                </a:solidFill>
              </a:rPr>
              <a:t> be:</a:t>
            </a:r>
          </a:p>
          <a:p>
            <a:pPr marL="0" indent="0"/>
            <a:r>
              <a:rPr lang="en-US" dirty="0">
                <a:solidFill>
                  <a:schemeClr val="tx1"/>
                </a:solidFill>
              </a:rPr>
              <a:t>	(1)  placed in in-school suspension (ISS); and</a:t>
            </a:r>
          </a:p>
          <a:p>
            <a:pPr marL="0" indent="0"/>
            <a:r>
              <a:rPr lang="en-US" dirty="0">
                <a:solidFill>
                  <a:schemeClr val="tx1"/>
                </a:solidFill>
              </a:rPr>
              <a:t>	(2)  if a position becomes available in the DAEP before the   	       expiration of the period of the placement, the student must 	       be returned to the DAEP for the remainder of the period.</a:t>
            </a:r>
          </a:p>
        </p:txBody>
      </p:sp>
      <p:sp>
        <p:nvSpPr>
          <p:cNvPr id="3" name="Title 2">
            <a:extLst>
              <a:ext uri="{FF2B5EF4-FFF2-40B4-BE49-F238E27FC236}">
                <a16:creationId xmlns:a16="http://schemas.microsoft.com/office/drawing/2014/main" id="{96803CCB-1F6A-7F54-531C-2D2A992483E8}"/>
              </a:ext>
            </a:extLst>
          </p:cNvPr>
          <p:cNvSpPr>
            <a:spLocks noGrp="1"/>
          </p:cNvSpPr>
          <p:nvPr>
            <p:ph type="title"/>
          </p:nvPr>
        </p:nvSpPr>
        <p:spPr/>
        <p:txBody>
          <a:bodyPr/>
          <a:lstStyle/>
          <a:p>
            <a:r>
              <a:rPr lang="en-US" dirty="0"/>
              <a:t>New from the 88</a:t>
            </a:r>
            <a:r>
              <a:rPr lang="en-US" baseline="30000" dirty="0"/>
              <a:t>th</a:t>
            </a:r>
            <a:r>
              <a:rPr lang="en-US" dirty="0"/>
              <a:t> Session </a:t>
            </a:r>
          </a:p>
        </p:txBody>
      </p:sp>
    </p:spTree>
    <p:extLst>
      <p:ext uri="{BB962C8B-B14F-4D97-AF65-F5344CB8AC3E}">
        <p14:creationId xmlns:p14="http://schemas.microsoft.com/office/powerpoint/2010/main" val="138674752"/>
      </p:ext>
    </p:extLst>
  </p:cSld>
  <p:clrMapOvr>
    <a:masterClrMapping/>
  </p:clrMapOvr>
  <p:transition spd="slow" advTm="1000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16:	</a:t>
            </a:r>
            <a:r>
              <a:rPr lang="en-US" sz="2400" u="sng" dirty="0">
                <a:solidFill>
                  <a:schemeClr val="tx1"/>
                </a:solidFill>
              </a:rPr>
              <a:t>Arson</a:t>
            </a:r>
            <a:r>
              <a:rPr lang="en-US" sz="2400" dirty="0">
                <a:solidFill>
                  <a:schemeClr val="tx1"/>
                </a:solidFill>
              </a:rPr>
              <a:t> –</a:t>
            </a:r>
            <a:r>
              <a:rPr lang="en-US" sz="2400" dirty="0">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§37.007(a)(2)(B)</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§37.007(b)(3)(A)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§37.007(</a:t>
            </a:r>
            <a:r>
              <a:rPr lang="en-US" sz="2400" dirty="0" err="1">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start a fire with 	the intent of destroying or damaging something.</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 </a:t>
            </a:r>
          </a:p>
          <a:p>
            <a:pPr marL="0" indent="0">
              <a:buNone/>
            </a:pPr>
            <a:r>
              <a:rPr lang="en-US" sz="2400" dirty="0">
                <a:solidFill>
                  <a:schemeClr val="tx1"/>
                </a:solidFill>
                <a:ea typeface="Source Sans Pro SemiBold" panose="020B0603030403020204" pitchFamily="34" charset="0"/>
              </a:rPr>
              <a:t>		(determined by behavior location)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92299928"/>
      </p:ext>
    </p:extLst>
  </p:cSld>
  <p:clrMapOvr>
    <a:masterClrMapping/>
  </p:clrMapOvr>
  <p:transition spd="slow" advTm="10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17:	</a:t>
            </a:r>
            <a:r>
              <a:rPr lang="en-US" sz="2400" u="sng" dirty="0">
                <a:solidFill>
                  <a:schemeClr val="tx1"/>
                </a:solidFill>
              </a:rPr>
              <a:t>Murder, Capital Murder, or Criminal Attempt to Commit </a:t>
            </a:r>
            <a:r>
              <a:rPr lang="en-US" sz="2400" dirty="0">
                <a:solidFill>
                  <a:schemeClr val="tx1"/>
                </a:solidFill>
              </a:rPr>
              <a:t>	</a:t>
            </a:r>
            <a:r>
              <a:rPr lang="en-US" sz="2400" u="sng" dirty="0">
                <a:solidFill>
                  <a:schemeClr val="tx1"/>
                </a:solidFill>
              </a:rPr>
              <a:t>Murder or Capital Murder</a:t>
            </a:r>
            <a:r>
              <a:rPr lang="en-US" sz="2400" dirty="0">
                <a:solidFill>
                  <a:schemeClr val="tx1"/>
                </a:solidFill>
              </a:rPr>
              <a:t> –</a:t>
            </a:r>
            <a:r>
              <a:rPr lang="en-US" sz="2400" dirty="0">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§37.007(a)(2)(C)</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§37.007(b)(3)(A)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a:t>
            </a:r>
            <a:r>
              <a:rPr lang="en-US" sz="2400" dirty="0" err="1">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commit or 	attempt to commit murder or capital murder.</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 </a:t>
            </a:r>
          </a:p>
          <a:p>
            <a:pPr marL="0" indent="0">
              <a:buNone/>
            </a:pPr>
            <a:r>
              <a:rPr lang="en-US" sz="2400" dirty="0">
                <a:solidFill>
                  <a:schemeClr val="tx1"/>
                </a:solidFill>
                <a:ea typeface="Source Sans Pro SemiBold" panose="020B0603030403020204" pitchFamily="34" charset="0"/>
              </a:rPr>
              <a:t>		(determined by behavior location)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481176213"/>
      </p:ext>
    </p:extLst>
  </p:cSld>
  <p:clrMapOvr>
    <a:masterClrMapping/>
  </p:clrMapOvr>
  <p:transition spd="slow" advTm="10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18:	</a:t>
            </a:r>
            <a:r>
              <a:rPr lang="en-US" sz="2400" u="sng" dirty="0">
                <a:solidFill>
                  <a:schemeClr val="tx1"/>
                </a:solidFill>
              </a:rPr>
              <a:t>Indecency with a Child</a:t>
            </a:r>
            <a:r>
              <a:rPr lang="en-US" sz="2400" dirty="0">
                <a:solidFill>
                  <a:schemeClr val="tx1"/>
                </a:solidFill>
              </a:rPr>
              <a:t> –</a:t>
            </a:r>
            <a:r>
              <a:rPr lang="en-US" sz="2400" dirty="0">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§37.007(a)(2)(D)</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§37.007(b)(3)(A)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a:t>
            </a:r>
            <a:r>
              <a:rPr lang="en-US" sz="2400" dirty="0" err="1">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intend to of 	participate, participate with, or cause someone under the age 	17 to participate in sexual contact, arousal of, or gratification of 	a person by showing the anus or genitals or making the person 	under age 17 show the anus or genitals.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 </a:t>
            </a:r>
          </a:p>
          <a:p>
            <a:pPr marL="0" indent="0">
              <a:buNone/>
            </a:pPr>
            <a:r>
              <a:rPr lang="en-US" sz="2400" dirty="0">
                <a:solidFill>
                  <a:schemeClr val="tx1"/>
                </a:solidFill>
                <a:ea typeface="Source Sans Pro SemiBold" panose="020B0603030403020204" pitchFamily="34" charset="0"/>
              </a:rPr>
              <a:t>		(determined by behavior location)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232766801"/>
      </p:ext>
    </p:extLst>
  </p:cSld>
  <p:clrMapOvr>
    <a:masterClrMapping/>
  </p:clrMapOvr>
  <p:transition spd="slow" advTm="10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19:	</a:t>
            </a:r>
            <a:r>
              <a:rPr lang="en-US" sz="2400" u="sng" dirty="0">
                <a:solidFill>
                  <a:schemeClr val="tx1"/>
                </a:solidFill>
              </a:rPr>
              <a:t>Aggravated Kidnapping</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§37.007(a)(2)(E)</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§37.007(b)(3)(A)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a:t>
            </a:r>
            <a:r>
              <a:rPr lang="en-US" sz="2400" dirty="0" err="1">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ea typeface="Source Sans Pro SemiBold" panose="020B0603030403020204" pitchFamily="34" charset="0"/>
              </a:rPr>
              <a:t>Students must be removed/disciplined for abducting a person 	with intent to hold the person for ransom, use as a shield or 	hostage, participate or help commit a felony, inflict bodily 	injury, 	abuse sexually, terrorize, or interfere with a 	governmental or political function. </a:t>
            </a:r>
          </a:p>
          <a:p>
            <a:pPr marL="0" indent="0">
              <a:buNone/>
            </a:pPr>
            <a:r>
              <a:rPr lang="en-US" sz="2400" b="1" dirty="0">
                <a:ea typeface="Source Sans Pro SemiBold" panose="020B0603030403020204" pitchFamily="34" charset="0"/>
              </a:rPr>
              <a:t>Location:	</a:t>
            </a:r>
            <a:r>
              <a:rPr lang="en-US" sz="2400" dirty="0">
                <a:ea typeface="Source Sans Pro SemiBold" panose="020B0603030403020204" pitchFamily="34" charset="0"/>
              </a:rPr>
              <a:t>01, 02, 03, 05</a:t>
            </a:r>
          </a:p>
          <a:p>
            <a:pPr marL="0" indent="0">
              <a:buNone/>
            </a:pPr>
            <a:r>
              <a:rPr lang="en-US" sz="2400" b="1" dirty="0">
                <a:ea typeface="Source Sans Pro SemiBold" panose="020B0603030403020204" pitchFamily="34" charset="0"/>
              </a:rPr>
              <a:t>Action:		</a:t>
            </a:r>
            <a:r>
              <a:rPr lang="en-US" sz="2400" dirty="0">
                <a:ea typeface="Source Sans Pro SemiBold" panose="020B0603030403020204" pitchFamily="34" charset="0"/>
              </a:rPr>
              <a:t>Mandatory Expulsion</a:t>
            </a:r>
          </a:p>
          <a:p>
            <a:pPr marL="0" indent="0">
              <a:buNone/>
            </a:pPr>
            <a:r>
              <a:rPr lang="en-US" sz="2400" dirty="0">
                <a:ea typeface="Source Sans Pro SemiBold" panose="020B0603030403020204" pitchFamily="34" charset="0"/>
              </a:rPr>
              <a:t>		Discretionary Expulsion </a:t>
            </a:r>
          </a:p>
          <a:p>
            <a:pPr marL="0" indent="0">
              <a:buNone/>
            </a:pPr>
            <a:r>
              <a:rPr lang="en-US" sz="2400" dirty="0">
                <a:ea typeface="Source Sans Pro SemiBold" panose="020B0603030403020204" pitchFamily="34" charset="0"/>
              </a:rPr>
              <a:t>		(determined by behavior location)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952077618"/>
      </p:ext>
    </p:extLst>
  </p:cSld>
  <p:clrMapOvr>
    <a:masterClrMapping/>
  </p:clrMapOvr>
  <p:transition spd="slow" advTm="1000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21:	</a:t>
            </a:r>
            <a:r>
              <a:rPr lang="en-US" sz="2400" u="sng" dirty="0">
                <a:solidFill>
                  <a:schemeClr val="tx1"/>
                </a:solidFill>
              </a:rPr>
              <a:t>Violation of Student Code of Conduct not included under</a:t>
            </a:r>
            <a:r>
              <a:rPr lang="en-US" sz="2400" dirty="0">
                <a:solidFill>
                  <a:schemeClr val="tx1"/>
                </a:solidFill>
              </a:rPr>
              <a:t> </a:t>
            </a:r>
            <a:r>
              <a:rPr lang="en-US" sz="2400" u="sng" dirty="0">
                <a:solidFill>
                  <a:srgbClr val="0D6CB9"/>
                </a:solidFill>
                <a:ea typeface="Source Sans Pro SemiBold" panose="020B0603030403020204" pitchFamily="34" charset="0"/>
              </a:rPr>
              <a:t>TEC, </a:t>
            </a:r>
            <a:r>
              <a:rPr lang="en-US" sz="2400" dirty="0">
                <a:solidFill>
                  <a:srgbClr val="0D6CB9"/>
                </a:solidFill>
                <a:ea typeface="Source Sans Pro SemiBold" panose="020B0603030403020204" pitchFamily="34" charset="0"/>
              </a:rPr>
              <a:t>	</a:t>
            </a:r>
            <a:r>
              <a:rPr lang="en-US" sz="2400" u="sng"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§37.006</a:t>
            </a:r>
            <a:r>
              <a:rPr lang="en-US" sz="2400" u="sng" dirty="0">
                <a:solidFill>
                  <a:srgbClr val="0D6CB9"/>
                </a:solidFill>
                <a:ea typeface="Source Sans Pro SemiBold" panose="020B0603030403020204" pitchFamily="34" charset="0"/>
              </a:rPr>
              <a:t>,</a:t>
            </a:r>
            <a:r>
              <a:rPr lang="en-US" sz="2400" dirty="0">
                <a:solidFill>
                  <a:srgbClr val="0D6CB9"/>
                </a:solidFill>
                <a:ea typeface="Source Sans Pro SemiBold" panose="020B0603030403020204" pitchFamily="34" charset="0"/>
              </a:rPr>
              <a:t> </a:t>
            </a:r>
            <a:r>
              <a:rPr lang="en-US" sz="2400" u="sng"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§37.007</a:t>
            </a:r>
            <a:r>
              <a:rPr lang="en-US" sz="2400" dirty="0">
                <a:solidFill>
                  <a:srgbClr val="0D6CB9"/>
                </a:solidFill>
                <a:ea typeface="Source Sans Pro SemiBold" panose="020B0603030403020204" pitchFamily="34" charset="0"/>
              </a:rPr>
              <a:t>, </a:t>
            </a:r>
            <a:r>
              <a:rPr lang="en-US" sz="2400" u="sng" dirty="0">
                <a:solidFill>
                  <a:srgbClr val="0D6CB9"/>
                </a:solidFill>
                <a:ea typeface="Source Sans Pro SemiBold" panose="020B0603030403020204" pitchFamily="34" charset="0"/>
                <a:hlinkClick r:id="rId5">
                  <a:extLst>
                    <a:ext uri="{A12FA001-AC4F-418D-AE19-62706E023703}">
                      <ahyp:hlinkClr xmlns:ahyp="http://schemas.microsoft.com/office/drawing/2018/hyperlinkcolor" val="tx"/>
                    </a:ext>
                  </a:extLst>
                </a:hlinkClick>
              </a:rPr>
              <a:t>TEC, §37.002(c)</a:t>
            </a:r>
            <a:r>
              <a:rPr lang="en-US" sz="2400" b="1" u="sng" dirty="0">
                <a:solidFill>
                  <a:srgbClr val="0D6CB9"/>
                </a:solidFill>
                <a:ea typeface="Source Sans Pro SemiBold" panose="020B0603030403020204" pitchFamily="34" charset="0"/>
              </a:rPr>
              <a:t> </a:t>
            </a: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can be removed/disciplined if they participate in any 	behavior that is supported by the student code of conduct and 	not specified in any other statute of Chapter 37.</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00</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Discretionary DAEP</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Expulsion is not allowed under reason code 21.</a:t>
            </a:r>
            <a:r>
              <a:rPr lang="en-US" sz="2400" dirty="0">
                <a:ea typeface="Source Sans Pro SemiBold" panose="020B0603030403020204" pitchFamily="34" charset="0"/>
              </a:rPr>
              <a:t> </a:t>
            </a:r>
          </a:p>
          <a:p>
            <a:pPr marL="0" indent="0">
              <a:buNone/>
            </a:pPr>
            <a:r>
              <a:rPr lang="en-US" dirty="0">
                <a:ea typeface="Source Sans Pro SemiBold" panose="020B0603030403020204" pitchFamily="34" charset="0"/>
              </a:rPr>
              <a:t>		</a:t>
            </a:r>
            <a:r>
              <a:rPr lang="en-US" dirty="0">
                <a:solidFill>
                  <a:schemeClr val="tx1"/>
                </a:solidFill>
                <a:ea typeface="Source Sans Pro SemiBold" panose="020B0603030403020204" pitchFamily="34" charset="0"/>
              </a:rPr>
              <a:t>Court ordered JJAEP should be reported with a 			DISCIPLINARY-ACTION-REASON-CODE ‘21’.</a:t>
            </a:r>
            <a:endParaRPr lang="en-US" sz="2400" dirty="0">
              <a:solidFill>
                <a:schemeClr val="tx1"/>
              </a:solidFill>
              <a:ea typeface="Source Sans Pro SemiBold" panose="020B0603030403020204" pitchFamily="34" charset="0"/>
            </a:endParaRP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847179204"/>
      </p:ext>
    </p:extLst>
  </p:cSld>
  <p:clrMapOvr>
    <a:masterClrMapping/>
  </p:clrMapOvr>
  <p:transition spd="slow" advTm="1000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22:	</a:t>
            </a:r>
            <a:r>
              <a:rPr lang="en-US" sz="2400" u="sng" dirty="0">
                <a:solidFill>
                  <a:schemeClr val="tx1"/>
                </a:solidFill>
              </a:rPr>
              <a:t>Criminal Mischief (Felony Violation)</a:t>
            </a:r>
            <a:r>
              <a:rPr lang="en-US" sz="2400" dirty="0">
                <a:solidFill>
                  <a:schemeClr val="tx1"/>
                </a:solidFill>
              </a:rPr>
              <a:t> –</a:t>
            </a:r>
            <a:r>
              <a:rPr lang="en-US" sz="2400" dirty="0"/>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§37.007(f)</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can be removed/disciplined if they intentionally 	damage, destroy, or tamper with school property.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00</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Discretionary Expulsion</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Districts must refer students to the authorized officer of 		the juvenile court for criminal mischief regardless of the 		disciplinary action taken.  </a:t>
            </a: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354478811"/>
      </p:ext>
    </p:extLst>
  </p:cSld>
  <p:clrMapOvr>
    <a:masterClrMapping/>
  </p:clrMapOvr>
  <p:transition spd="slow" advTm="10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23:	</a:t>
            </a:r>
            <a:r>
              <a:rPr lang="en-US" sz="2400" u="sng" dirty="0">
                <a:solidFill>
                  <a:schemeClr val="tx1"/>
                </a:solidFill>
              </a:rPr>
              <a:t>Emergency Placement/Expulsion</a:t>
            </a:r>
            <a:r>
              <a:rPr lang="en-US" sz="2400" dirty="0"/>
              <a:t> </a:t>
            </a:r>
            <a:r>
              <a:rPr lang="en-US" sz="2400" dirty="0">
                <a:solidFill>
                  <a:schemeClr val="tx1"/>
                </a:solidFill>
              </a:rPr>
              <a:t>–</a:t>
            </a:r>
            <a:r>
              <a:rPr lang="en-US" sz="2400" dirty="0"/>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§37.019</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can be placed in DAEP or expelled immediately for 	behaviors which, under reasonable belief, are safety threats to 	others or so extreme they interfere with the teacher’s ability to 	communicate to students.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00</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Discretionary DAEP</a:t>
            </a:r>
          </a:p>
          <a:p>
            <a:pPr marL="0" indent="0">
              <a:buNone/>
            </a:pPr>
            <a:r>
              <a:rPr lang="en-US" sz="2400" dirty="0">
                <a:solidFill>
                  <a:schemeClr val="tx1"/>
                </a:solidFill>
                <a:ea typeface="Source Sans Pro SemiBold" panose="020B0603030403020204" pitchFamily="34" charset="0"/>
              </a:rPr>
              <a:t>		Discretionary Expulsion – (if conduct is an expellable 		offense)</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A formal placement hearing must be held within 10 days 		of this removal. </a:t>
            </a: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483750796"/>
      </p:ext>
    </p:extLst>
  </p:cSld>
  <p:clrMapOvr>
    <a:masterClrMapping/>
  </p:clrMapOvr>
  <p:transition spd="slow" advTm="1000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26:	</a:t>
            </a:r>
            <a:r>
              <a:rPr lang="en-US" sz="2400" u="sng" dirty="0">
                <a:solidFill>
                  <a:schemeClr val="tx1"/>
                </a:solidFill>
              </a:rPr>
              <a:t>Terroristic Threat</a:t>
            </a:r>
            <a:r>
              <a:rPr lang="en-US" sz="2400" dirty="0">
                <a:solidFill>
                  <a:schemeClr val="tx1"/>
                </a:solidFill>
              </a:rPr>
              <a:t> –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§37.006(a)(1)</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§37.007(b)(1</a:t>
            </a:r>
            <a:r>
              <a:rPr lang="en-US" sz="2400" dirty="0">
                <a:ea typeface="Source Sans Pro SemiBold" panose="020B0603030403020204" pitchFamily="34" charset="0"/>
                <a:hlinkClick r:id="rId3">
                  <a:extLst>
                    <a:ext uri="{A12FA001-AC4F-418D-AE19-62706E023703}">
                      <ahyp:hlinkClr xmlns:ahyp="http://schemas.microsoft.com/office/drawing/2018/hyperlinkcolor" val="tx"/>
                    </a:ext>
                  </a:extLst>
                </a:hlinkClick>
              </a:rPr>
              <a:t>)</a:t>
            </a:r>
            <a:endParaRPr lang="en-US" sz="2400" dirty="0">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threaten to 	commit an act of violence to any person or property.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01, 02, 03, 04, 05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a:t>
            </a:r>
          </a:p>
          <a:p>
            <a:pPr marL="0" indent="0">
              <a:buNone/>
            </a:pPr>
            <a:r>
              <a:rPr lang="en-US" sz="2400" dirty="0">
                <a:solidFill>
                  <a:schemeClr val="tx1"/>
                </a:solidFill>
                <a:ea typeface="Source Sans Pro SemiBold" panose="020B0603030403020204" pitchFamily="34" charset="0"/>
              </a:rPr>
              <a:t>		Discretionary Expulsion </a:t>
            </a: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576126501"/>
      </p:ext>
    </p:extLst>
  </p:cSld>
  <p:clrMapOvr>
    <a:masterClrMapping/>
  </p:clrMapOvr>
  <p:transition spd="slow" advTm="10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27:	</a:t>
            </a:r>
            <a:r>
              <a:rPr lang="en-US" sz="2400" u="sng" dirty="0">
                <a:solidFill>
                  <a:schemeClr val="tx1"/>
                </a:solidFill>
              </a:rPr>
              <a:t>Assault under </a:t>
            </a:r>
            <a:r>
              <a:rPr lang="en-US" sz="2400" u="sng" dirty="0">
                <a:solidFill>
                  <a:srgbClr val="1682C5"/>
                </a:solidFill>
                <a:hlinkClick r:id="rId2">
                  <a:extLst>
                    <a:ext uri="{A12FA001-AC4F-418D-AE19-62706E023703}">
                      <ahyp:hlinkClr xmlns:ahyp="http://schemas.microsoft.com/office/drawing/2018/hyperlinkcolor" val="tx"/>
                    </a:ext>
                  </a:extLst>
                </a:hlinkClick>
              </a:rPr>
              <a:t>Penal Code </a:t>
            </a:r>
            <a:r>
              <a:rPr lang="en-US" sz="2400" u="sng"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§22.01(a)(1) </a:t>
            </a:r>
            <a:r>
              <a:rPr lang="en-US" sz="2400" u="sng" dirty="0">
                <a:solidFill>
                  <a:schemeClr val="tx1"/>
                </a:solidFill>
                <a:ea typeface="Source Sans Pro SemiBold" panose="020B0603030403020204" pitchFamily="34" charset="0"/>
              </a:rPr>
              <a:t>Against a School District </a:t>
            </a:r>
            <a:r>
              <a:rPr lang="en-US" sz="2400" dirty="0">
                <a:solidFill>
                  <a:schemeClr val="tx1"/>
                </a:solidFill>
                <a:ea typeface="Source Sans Pro SemiBold" panose="020B0603030403020204" pitchFamily="34" charset="0"/>
              </a:rPr>
              <a:t>	</a:t>
            </a:r>
            <a:r>
              <a:rPr lang="en-US" sz="2400" u="sng" dirty="0">
                <a:solidFill>
                  <a:schemeClr val="tx1"/>
                </a:solidFill>
                <a:ea typeface="Source Sans Pro SemiBold" panose="020B0603030403020204" pitchFamily="34" charset="0"/>
              </a:rPr>
              <a:t>Employee or Volunteer</a:t>
            </a:r>
            <a:r>
              <a:rPr lang="en-US" sz="2400" dirty="0">
                <a:solidFill>
                  <a:schemeClr val="tx1"/>
                </a:solidFill>
                <a:ea typeface="Source Sans Pro SemiBold" panose="020B0603030403020204" pitchFamily="34" charset="0"/>
              </a:rPr>
              <a:t> </a:t>
            </a:r>
            <a:r>
              <a:rPr lang="en-US" sz="2400" dirty="0">
                <a:solidFill>
                  <a:schemeClr val="tx1"/>
                </a:solidFill>
              </a:rPr>
              <a:t>–</a:t>
            </a:r>
            <a:r>
              <a:rPr lang="en-US" sz="2400" dirty="0"/>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§37.006(a)(2)(B)</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5">
                  <a:extLst>
                    <a:ext uri="{A12FA001-AC4F-418D-AE19-62706E023703}">
                      <ahyp:hlinkClr xmlns:ahyp="http://schemas.microsoft.com/office/drawing/2018/hyperlinkcolor" val="tx"/>
                    </a:ext>
                  </a:extLst>
                </a:hlinkClick>
              </a:rPr>
              <a:t>§37.007(b)(2)(C)</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intentionally 	cause bodily injury to any school employee or volunteer.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a:t>
            </a:r>
          </a:p>
          <a:p>
            <a:pPr marL="0" indent="0">
              <a:buNone/>
            </a:pPr>
            <a:r>
              <a:rPr lang="en-US" sz="2400" dirty="0">
                <a:solidFill>
                  <a:schemeClr val="tx1"/>
                </a:solidFill>
                <a:ea typeface="Source Sans Pro SemiBold" panose="020B0603030403020204" pitchFamily="34" charset="0"/>
              </a:rPr>
              <a:t>		Discretionary Expulsion </a:t>
            </a: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25753537"/>
      </p:ext>
    </p:extLst>
  </p:cSld>
  <p:clrMapOvr>
    <a:masterClrMapping/>
  </p:clrMapOvr>
  <p:transition spd="slow" advTm="10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28:	</a:t>
            </a:r>
            <a:r>
              <a:rPr lang="en-US" sz="2400" u="sng" dirty="0">
                <a:solidFill>
                  <a:schemeClr val="tx1"/>
                </a:solidFill>
              </a:rPr>
              <a:t>Assault under </a:t>
            </a:r>
            <a:r>
              <a:rPr lang="en-US" sz="2400" u="sng" dirty="0">
                <a:solidFill>
                  <a:srgbClr val="0D6CB9"/>
                </a:solidFill>
                <a:hlinkClick r:id="rId2">
                  <a:extLst>
                    <a:ext uri="{A12FA001-AC4F-418D-AE19-62706E023703}">
                      <ahyp:hlinkClr xmlns:ahyp="http://schemas.microsoft.com/office/drawing/2018/hyperlinkcolor" val="tx"/>
                    </a:ext>
                  </a:extLst>
                </a:hlinkClick>
              </a:rPr>
              <a:t>Penal Code </a:t>
            </a:r>
            <a:r>
              <a:rPr lang="en-US" sz="2400" u="sng"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§22.01(a)(1)</a:t>
            </a:r>
            <a:r>
              <a:rPr lang="en-US" sz="2400" u="sng" dirty="0">
                <a:solidFill>
                  <a:srgbClr val="0D6CB9"/>
                </a:solidFill>
                <a:ea typeface="Source Sans Pro SemiBold" panose="020B0603030403020204" pitchFamily="34" charset="0"/>
              </a:rPr>
              <a:t> </a:t>
            </a:r>
            <a:r>
              <a:rPr lang="en-US" sz="2400" u="sng" dirty="0">
                <a:solidFill>
                  <a:schemeClr val="tx1"/>
                </a:solidFill>
                <a:ea typeface="Source Sans Pro SemiBold" panose="020B0603030403020204" pitchFamily="34" charset="0"/>
              </a:rPr>
              <a:t>Against Someone Other </a:t>
            </a:r>
            <a:r>
              <a:rPr lang="en-US" sz="2400" dirty="0">
                <a:solidFill>
                  <a:schemeClr val="tx1"/>
                </a:solidFill>
                <a:ea typeface="Source Sans Pro SemiBold" panose="020B0603030403020204" pitchFamily="34" charset="0"/>
              </a:rPr>
              <a:t>	</a:t>
            </a:r>
            <a:r>
              <a:rPr lang="en-US" sz="2400" u="sng" dirty="0">
                <a:solidFill>
                  <a:schemeClr val="tx1"/>
                </a:solidFill>
                <a:ea typeface="Source Sans Pro SemiBold" panose="020B0603030403020204" pitchFamily="34" charset="0"/>
              </a:rPr>
              <a:t>than a School District Employee or Volunteer</a:t>
            </a:r>
            <a:r>
              <a:rPr lang="en-US" sz="2400" dirty="0">
                <a:solidFill>
                  <a:schemeClr val="tx1"/>
                </a:solidFill>
                <a:ea typeface="Source Sans Pro SemiBold" panose="020B0603030403020204" pitchFamily="34" charset="0"/>
              </a:rPr>
              <a:t> </a:t>
            </a:r>
            <a:r>
              <a:rPr lang="en-US" sz="2400" dirty="0">
                <a:solidFill>
                  <a:schemeClr val="tx1"/>
                </a:solidFill>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§37.006(a)(2)(B) </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intentionally 	cause bodily injury to a student or non-school staff.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Expulsion is not allowed with basic assault with bodily 		injury.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4274557371"/>
      </p:ext>
    </p:extLst>
  </p:cSld>
  <p:clrMapOvr>
    <a:masterClrMapping/>
  </p:clrMapOvr>
  <p:transition spd="slow"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782455-00DB-A283-C36F-D74921C6DD07}"/>
              </a:ext>
            </a:extLst>
          </p:cNvPr>
          <p:cNvSpPr>
            <a:spLocks noGrp="1"/>
          </p:cNvSpPr>
          <p:nvPr>
            <p:ph idx="1"/>
          </p:nvPr>
        </p:nvSpPr>
        <p:spPr>
          <a:xfrm>
            <a:off x="2347415" y="1495651"/>
            <a:ext cx="8988726" cy="4963872"/>
          </a:xfrm>
        </p:spPr>
        <p:txBody>
          <a:bodyPr/>
          <a:lstStyle/>
          <a:p>
            <a:r>
              <a:rPr lang="en-US" b="1" dirty="0">
                <a:solidFill>
                  <a:schemeClr val="tx1"/>
                </a:solidFill>
                <a:hlinkClick r:id="rId2">
                  <a:extLst>
                    <a:ext uri="{A12FA001-AC4F-418D-AE19-62706E023703}">
                      <ahyp:hlinkClr xmlns:ahyp="http://schemas.microsoft.com/office/drawing/2018/hyperlinkcolor" val="tx"/>
                    </a:ext>
                  </a:extLst>
                </a:hlinkClick>
              </a:rPr>
              <a:t>HB 114</a:t>
            </a:r>
            <a:r>
              <a:rPr lang="en-US" b="1" dirty="0">
                <a:solidFill>
                  <a:schemeClr val="tx1"/>
                </a:solidFill>
              </a:rPr>
              <a:t> </a:t>
            </a:r>
            <a:r>
              <a:rPr lang="en-US" dirty="0"/>
              <a:t>– </a:t>
            </a:r>
            <a:r>
              <a:rPr lang="en-US" dirty="0">
                <a:solidFill>
                  <a:srgbClr val="0D6CB9"/>
                </a:solidFill>
                <a:hlinkClick r:id="rId3">
                  <a:extLst>
                    <a:ext uri="{A12FA001-AC4F-418D-AE19-62706E023703}">
                      <ahyp:hlinkClr xmlns:ahyp="http://schemas.microsoft.com/office/drawing/2018/hyperlinkcolor" val="tx"/>
                    </a:ext>
                  </a:extLst>
                </a:hlinkClick>
              </a:rPr>
              <a:t>TEC, §37.009(a-2)</a:t>
            </a:r>
            <a:r>
              <a:rPr lang="en-US" dirty="0">
                <a:solidFill>
                  <a:schemeClr val="tx1"/>
                </a:solidFill>
              </a:rPr>
              <a:t>:</a:t>
            </a:r>
          </a:p>
          <a:p>
            <a:pPr marL="0" indent="0"/>
            <a:r>
              <a:rPr lang="en-US" dirty="0">
                <a:solidFill>
                  <a:schemeClr val="tx1"/>
                </a:solidFill>
              </a:rPr>
              <a:t>(a-2)  If a DAEP is at capacity at the time a campus behavior coordinator is deciding placement for a student who engaged in conduct described under </a:t>
            </a:r>
            <a:r>
              <a:rPr lang="en-US" dirty="0">
                <a:solidFill>
                  <a:schemeClr val="tx1"/>
                </a:solidFill>
                <a:hlinkClick r:id="rId4"/>
              </a:rPr>
              <a:t>TEC, §37.007</a:t>
            </a:r>
            <a:r>
              <a:rPr lang="en-US" dirty="0">
                <a:solidFill>
                  <a:schemeClr val="tx1"/>
                </a:solidFill>
              </a:rPr>
              <a:t>, that constitutes violent conduct, a student who has been placed in the program for conduct described under </a:t>
            </a:r>
            <a:r>
              <a:rPr lang="en-US" dirty="0">
                <a:solidFill>
                  <a:schemeClr val="tx1"/>
                </a:solidFill>
                <a:hlinkClick r:id="rId5"/>
              </a:rPr>
              <a:t>TEC, §37.006(a)(2)(C-1), (C-2), (D), or (E):</a:t>
            </a:r>
            <a:endParaRPr lang="en-US" dirty="0">
              <a:solidFill>
                <a:schemeClr val="tx1"/>
              </a:solidFill>
            </a:endParaRPr>
          </a:p>
          <a:p>
            <a:pPr marL="0" indent="0"/>
            <a:r>
              <a:rPr lang="en-US" dirty="0">
                <a:solidFill>
                  <a:schemeClr val="tx1"/>
                </a:solidFill>
              </a:rPr>
              <a:t>	(1)  </a:t>
            </a:r>
            <a:r>
              <a:rPr lang="en-US" b="1" dirty="0">
                <a:solidFill>
                  <a:schemeClr val="tx1"/>
                </a:solidFill>
              </a:rPr>
              <a:t>may be </a:t>
            </a:r>
            <a:r>
              <a:rPr lang="en-US" dirty="0">
                <a:solidFill>
                  <a:schemeClr val="tx1"/>
                </a:solidFill>
              </a:rPr>
              <a:t>removed from the program and placed in (ISS) to 	       make a position in the program available for the student 	       who engaged in violent conduct; and</a:t>
            </a:r>
          </a:p>
          <a:p>
            <a:pPr marL="0" indent="0"/>
            <a:r>
              <a:rPr lang="en-US" dirty="0">
                <a:solidFill>
                  <a:schemeClr val="tx1"/>
                </a:solidFill>
              </a:rPr>
              <a:t>	(2)  if removed from the program under Subdivision (1) and a 	       position in the DAEP becomes available before the 	  	       expiration of the period of the placement, the student </a:t>
            </a:r>
            <a:r>
              <a:rPr lang="en-US" b="1" dirty="0">
                <a:solidFill>
                  <a:schemeClr val="tx1"/>
                </a:solidFill>
              </a:rPr>
              <a:t>must</a:t>
            </a:r>
            <a:r>
              <a:rPr lang="en-US" dirty="0">
                <a:solidFill>
                  <a:schemeClr val="tx1"/>
                </a:solidFill>
              </a:rPr>
              <a:t> 	       be returned to the DAEP for the remainder of the period.</a:t>
            </a:r>
          </a:p>
          <a:p>
            <a:endParaRPr lang="en-US" dirty="0"/>
          </a:p>
        </p:txBody>
      </p:sp>
      <p:sp>
        <p:nvSpPr>
          <p:cNvPr id="3" name="Title 2">
            <a:extLst>
              <a:ext uri="{FF2B5EF4-FFF2-40B4-BE49-F238E27FC236}">
                <a16:creationId xmlns:a16="http://schemas.microsoft.com/office/drawing/2014/main" id="{84664F67-72BB-D674-3396-809D67C89AC7}"/>
              </a:ext>
            </a:extLst>
          </p:cNvPr>
          <p:cNvSpPr>
            <a:spLocks noGrp="1"/>
          </p:cNvSpPr>
          <p:nvPr>
            <p:ph type="title"/>
          </p:nvPr>
        </p:nvSpPr>
        <p:spPr/>
        <p:txBody>
          <a:bodyPr/>
          <a:lstStyle/>
          <a:p>
            <a:r>
              <a:rPr lang="en-US" dirty="0"/>
              <a:t>New from the 88</a:t>
            </a:r>
            <a:r>
              <a:rPr lang="en-US" baseline="30000" dirty="0"/>
              <a:t>th</a:t>
            </a:r>
            <a:r>
              <a:rPr lang="en-US" dirty="0"/>
              <a:t> Session </a:t>
            </a:r>
          </a:p>
        </p:txBody>
      </p:sp>
    </p:spTree>
    <p:extLst>
      <p:ext uri="{BB962C8B-B14F-4D97-AF65-F5344CB8AC3E}">
        <p14:creationId xmlns:p14="http://schemas.microsoft.com/office/powerpoint/2010/main" val="2064333278"/>
      </p:ext>
    </p:extLst>
  </p:cSld>
  <p:clrMapOvr>
    <a:masterClrMapping/>
  </p:clrMapOvr>
  <p:transition spd="slow" advTm="1000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29:	</a:t>
            </a:r>
            <a:r>
              <a:rPr lang="en-US" sz="2400" u="sng" dirty="0">
                <a:solidFill>
                  <a:schemeClr val="tx1"/>
                </a:solidFill>
              </a:rPr>
              <a:t>Aggravated Assault under </a:t>
            </a:r>
            <a:r>
              <a:rPr lang="en-US" sz="2400" u="sng" dirty="0">
                <a:solidFill>
                  <a:srgbClr val="0D6CB9"/>
                </a:solidFill>
                <a:hlinkClick r:id="rId2">
                  <a:extLst>
                    <a:ext uri="{A12FA001-AC4F-418D-AE19-62706E023703}">
                      <ahyp:hlinkClr xmlns:ahyp="http://schemas.microsoft.com/office/drawing/2018/hyperlinkcolor" val="tx"/>
                    </a:ext>
                  </a:extLst>
                </a:hlinkClick>
              </a:rPr>
              <a:t>Penal Code </a:t>
            </a:r>
            <a:r>
              <a:rPr lang="en-US" sz="2400" u="sng"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§22.02 </a:t>
            </a:r>
            <a:r>
              <a:rPr lang="en-US" sz="2400" u="sng" dirty="0">
                <a:solidFill>
                  <a:schemeClr val="tx1"/>
                </a:solidFill>
                <a:ea typeface="Source Sans Pro SemiBold" panose="020B0603030403020204" pitchFamily="34" charset="0"/>
              </a:rPr>
              <a:t>Against a School </a:t>
            </a:r>
            <a:r>
              <a:rPr lang="en-US" sz="2400" dirty="0">
                <a:solidFill>
                  <a:schemeClr val="tx1"/>
                </a:solidFill>
                <a:ea typeface="Source Sans Pro SemiBold" panose="020B0603030403020204" pitchFamily="34" charset="0"/>
              </a:rPr>
              <a:t>	</a:t>
            </a:r>
            <a:r>
              <a:rPr lang="en-US" sz="2400" u="sng" dirty="0">
                <a:solidFill>
                  <a:schemeClr val="tx1"/>
                </a:solidFill>
                <a:ea typeface="Source Sans Pro SemiBold" panose="020B0603030403020204" pitchFamily="34" charset="0"/>
              </a:rPr>
              <a:t>District Employee or Volunteer</a:t>
            </a:r>
            <a:r>
              <a:rPr lang="en-US" sz="2400" dirty="0">
                <a:solidFill>
                  <a:schemeClr val="tx1"/>
                </a:solidFill>
                <a:ea typeface="Source Sans Pro SemiBold" panose="020B0603030403020204" pitchFamily="34" charset="0"/>
              </a:rPr>
              <a:t> –</a:t>
            </a:r>
            <a:r>
              <a:rPr lang="en-US" sz="2400" dirty="0">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§37.007(d)</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§37.007(</a:t>
            </a:r>
            <a:r>
              <a:rPr lang="en-US" sz="2400" dirty="0" err="1">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a:t>
            </a:r>
            <a:endParaRPr lang="en-US" sz="2400" dirty="0">
              <a:solidFill>
                <a:srgbClr val="0D6CB9"/>
              </a:solidFill>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cause serious 	bodily injury or exhibit a deadly weapon during the assault of a 	school employee or volunteer.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01, 02, 03, 04, 05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4144962311"/>
      </p:ext>
    </p:extLst>
  </p:cSld>
  <p:clrMapOvr>
    <a:masterClrMapping/>
  </p:clrMapOvr>
  <p:transition spd="slow" advTm="1000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30:	</a:t>
            </a:r>
            <a:r>
              <a:rPr lang="en-US" sz="2400" u="sng" dirty="0">
                <a:solidFill>
                  <a:schemeClr val="tx1"/>
                </a:solidFill>
              </a:rPr>
              <a:t>Aggravated Assault under </a:t>
            </a:r>
            <a:r>
              <a:rPr lang="en-US" sz="2400" u="sng" dirty="0">
                <a:solidFill>
                  <a:schemeClr val="tx1"/>
                </a:solidFill>
                <a:hlinkClick r:id="rId2"/>
              </a:rPr>
              <a:t>Penal Code </a:t>
            </a:r>
            <a:r>
              <a:rPr lang="en-US" sz="2400" u="sng" dirty="0">
                <a:solidFill>
                  <a:schemeClr val="tx1"/>
                </a:solidFill>
                <a:ea typeface="Source Sans Pro SemiBold" panose="020B0603030403020204" pitchFamily="34" charset="0"/>
                <a:hlinkClick r:id="rId2"/>
              </a:rPr>
              <a:t>§22.02 </a:t>
            </a:r>
            <a:r>
              <a:rPr lang="en-US" sz="2400" u="sng" dirty="0">
                <a:solidFill>
                  <a:schemeClr val="tx1"/>
                </a:solidFill>
                <a:ea typeface="Source Sans Pro SemiBold" panose="020B0603030403020204" pitchFamily="34" charset="0"/>
              </a:rPr>
              <a:t>Against Someone </a:t>
            </a:r>
            <a:r>
              <a:rPr lang="en-US" sz="2400" dirty="0">
                <a:solidFill>
                  <a:schemeClr val="tx1"/>
                </a:solidFill>
                <a:ea typeface="Source Sans Pro SemiBold" panose="020B0603030403020204" pitchFamily="34" charset="0"/>
              </a:rPr>
              <a:t>	</a:t>
            </a:r>
            <a:r>
              <a:rPr lang="en-US" sz="2400" u="sng" dirty="0">
                <a:solidFill>
                  <a:schemeClr val="tx1"/>
                </a:solidFill>
                <a:ea typeface="Source Sans Pro SemiBold" panose="020B0603030403020204" pitchFamily="34" charset="0"/>
              </a:rPr>
              <a:t>other than a School District Employee or Volunteer</a:t>
            </a:r>
            <a:r>
              <a:rPr lang="en-US" sz="2400" dirty="0">
                <a:solidFill>
                  <a:schemeClr val="tx1"/>
                </a:solidFill>
                <a:ea typeface="Source Sans Pro SemiBold" panose="020B0603030403020204" pitchFamily="34" charset="0"/>
              </a:rPr>
              <a:t> –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§37.007(a)(2)(A)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§37.007(b)(3)(A)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§37.007(</a:t>
            </a:r>
            <a:r>
              <a:rPr lang="en-US" sz="2400" dirty="0" err="1">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cause serious 	bodily injury or exhibit a deadly weapon during the assault to a 	person other than a school employee.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a:t>
            </a:r>
          </a:p>
          <a:p>
            <a:pPr marL="0" indent="0">
              <a:buNone/>
            </a:pPr>
            <a:r>
              <a:rPr lang="en-US" sz="2400" dirty="0">
                <a:solidFill>
                  <a:schemeClr val="tx1"/>
                </a:solidFill>
                <a:ea typeface="Source Sans Pro SemiBold" panose="020B0603030403020204" pitchFamily="34" charset="0"/>
              </a:rPr>
              <a:t>		(determined by behavior location)</a:t>
            </a: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699035196"/>
      </p:ext>
    </p:extLst>
  </p:cSld>
  <p:clrMapOvr>
    <a:masterClrMapping/>
  </p:clrMapOvr>
  <p:transition spd="slow" advTm="1000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162655"/>
          </a:xfrm>
        </p:spPr>
        <p:txBody>
          <a:bodyPr/>
          <a:lstStyle/>
          <a:p>
            <a:pPr marL="914400" indent="-914400">
              <a:buNone/>
            </a:pPr>
            <a:r>
              <a:rPr lang="en-US" sz="2400" b="1" dirty="0">
                <a:solidFill>
                  <a:schemeClr val="tx1"/>
                </a:solidFill>
              </a:rPr>
              <a:t>31:	</a:t>
            </a:r>
            <a:r>
              <a:rPr lang="en-US" sz="2400" u="sng" dirty="0">
                <a:solidFill>
                  <a:schemeClr val="tx1"/>
                </a:solidFill>
              </a:rPr>
              <a:t>Sexual Assault under </a:t>
            </a:r>
            <a:r>
              <a:rPr lang="en-US" sz="2400" u="sng" dirty="0">
                <a:solidFill>
                  <a:srgbClr val="0D6CB9"/>
                </a:solidFill>
                <a:hlinkClick r:id="rId3">
                  <a:extLst>
                    <a:ext uri="{A12FA001-AC4F-418D-AE19-62706E023703}">
                      <ahyp:hlinkClr xmlns:ahyp="http://schemas.microsoft.com/office/drawing/2018/hyperlinkcolor" val="tx"/>
                    </a:ext>
                  </a:extLst>
                </a:hlinkClick>
              </a:rPr>
              <a:t>Penal Code §22.011 </a:t>
            </a:r>
            <a:r>
              <a:rPr lang="en-US" sz="2400" u="sng" dirty="0">
                <a:solidFill>
                  <a:schemeClr val="tx1"/>
                </a:solidFill>
              </a:rPr>
              <a:t>or Aggravated Sexual Assault under </a:t>
            </a:r>
            <a:r>
              <a:rPr lang="en-US" sz="2400" u="sng" dirty="0">
                <a:solidFill>
                  <a:srgbClr val="0D6CB9"/>
                </a:solidFill>
                <a:hlinkClick r:id="rId4">
                  <a:extLst>
                    <a:ext uri="{A12FA001-AC4F-418D-AE19-62706E023703}">
                      <ahyp:hlinkClr xmlns:ahyp="http://schemas.microsoft.com/office/drawing/2018/hyperlinkcolor" val="tx"/>
                    </a:ext>
                  </a:extLst>
                </a:hlinkClick>
              </a:rPr>
              <a:t>§22.021</a:t>
            </a:r>
            <a:r>
              <a:rPr lang="en-US" sz="2400" u="sng" dirty="0">
                <a:solidFill>
                  <a:schemeClr val="tx1"/>
                </a:solidFill>
              </a:rPr>
              <a:t> Against a School District Employee or Volunteer </a:t>
            </a:r>
            <a:r>
              <a:rPr lang="en-US" sz="2400" dirty="0">
                <a:solidFill>
                  <a:schemeClr val="tx1"/>
                </a:solidFill>
              </a:rPr>
              <a:t>– </a:t>
            </a:r>
            <a:r>
              <a:rPr lang="en-US" sz="2400" u="sng" dirty="0">
                <a:solidFill>
                  <a:srgbClr val="0D6CB9"/>
                </a:solidFill>
                <a:hlinkClick r:id="rId5">
                  <a:extLst>
                    <a:ext uri="{A12FA001-AC4F-418D-AE19-62706E023703}">
                      <ahyp:hlinkClr xmlns:ahyp="http://schemas.microsoft.com/office/drawing/2018/hyperlinkcolor" val="tx"/>
                    </a:ext>
                  </a:extLst>
                </a:hlinkClick>
              </a:rPr>
              <a:t>TEC, §37.007(d)</a:t>
            </a:r>
            <a:r>
              <a:rPr lang="en-US" sz="2400" u="sng" dirty="0">
                <a:solidFill>
                  <a:srgbClr val="0D6CB9"/>
                </a:solidFill>
              </a:rPr>
              <a:t>, </a:t>
            </a:r>
            <a:r>
              <a:rPr lang="en-US" sz="2400" u="sng" dirty="0">
                <a:solidFill>
                  <a:srgbClr val="0D6CB9"/>
                </a:solidFill>
                <a:hlinkClick r:id="rId5">
                  <a:extLst>
                    <a:ext uri="{A12FA001-AC4F-418D-AE19-62706E023703}">
                      <ahyp:hlinkClr xmlns:ahyp="http://schemas.microsoft.com/office/drawing/2018/hyperlinkcolor" val="tx"/>
                    </a:ext>
                  </a:extLst>
                </a:hlinkClick>
              </a:rPr>
              <a:t>TEC, §37.007(</a:t>
            </a:r>
            <a:r>
              <a:rPr lang="en-US" sz="2400" u="sng" dirty="0" err="1">
                <a:solidFill>
                  <a:srgbClr val="0D6CB9"/>
                </a:solidFill>
                <a:hlinkClick r:id="rId5">
                  <a:extLst>
                    <a:ext uri="{A12FA001-AC4F-418D-AE19-62706E023703}">
                      <ahyp:hlinkClr xmlns:ahyp="http://schemas.microsoft.com/office/drawing/2018/hyperlinkcolor" val="tx"/>
                    </a:ext>
                  </a:extLst>
                </a:hlinkClick>
              </a:rPr>
              <a:t>i</a:t>
            </a:r>
            <a:r>
              <a:rPr lang="en-US" sz="2400" u="sng" dirty="0">
                <a:solidFill>
                  <a:srgbClr val="0D6CB9"/>
                </a:solidFill>
                <a:hlinkClick r:id="rId5">
                  <a:extLst>
                    <a:ext uri="{A12FA001-AC4F-418D-AE19-62706E023703}">
                      <ahyp:hlinkClr xmlns:ahyp="http://schemas.microsoft.com/office/drawing/2018/hyperlinkcolor" val="tx"/>
                    </a:ext>
                  </a:extLst>
                </a:hlinkClick>
              </a:rPr>
              <a:t>)</a:t>
            </a:r>
            <a:endParaRPr lang="en-US" sz="2400" u="sng" dirty="0">
              <a:solidFill>
                <a:srgbClr val="0D6CB9"/>
              </a:solidFill>
            </a:endParaRPr>
          </a:p>
          <a:p>
            <a:pPr marL="914400" indent="0">
              <a:buNone/>
            </a:pPr>
            <a:r>
              <a:rPr lang="en-US" sz="2000" dirty="0">
                <a:solidFill>
                  <a:schemeClr val="tx1"/>
                </a:solidFill>
                <a:ea typeface="Source Sans Pro SemiBold" panose="020B0603030403020204" pitchFamily="34" charset="0"/>
              </a:rPr>
              <a:t>Students must be removed/disciplined for sexual assault if they intentionally or knowingly engage in behaviors alone or with another person that causes penetration of an anus, sexual organ, or mouth without consent of a school employee or volunteer; or</a:t>
            </a:r>
          </a:p>
          <a:p>
            <a:pPr marL="914400" indent="0">
              <a:buNone/>
            </a:pPr>
            <a:r>
              <a:rPr lang="en-US" sz="2000" dirty="0">
                <a:solidFill>
                  <a:schemeClr val="tx1"/>
                </a:solidFill>
                <a:ea typeface="Source Sans Pro SemiBold" panose="020B0603030403020204" pitchFamily="34" charset="0"/>
              </a:rPr>
              <a:t>For aggravated sexual assault if they intentionally or knowingly engage in the above sexual assault behaviors alone or with another person that causes fear of or threatens serious bodily injury, death, or kidnapping.</a:t>
            </a:r>
          </a:p>
          <a:p>
            <a:pPr marL="0" indent="0">
              <a:buNone/>
            </a:pPr>
            <a:r>
              <a:rPr lang="en-US" sz="2400" b="1" dirty="0">
                <a:solidFill>
                  <a:schemeClr val="tx1"/>
                </a:solidFill>
                <a:ea typeface="Source Sans Pro SemiBold" panose="020B0603030403020204" pitchFamily="34" charset="0"/>
              </a:rPr>
              <a:t>Location:</a:t>
            </a:r>
            <a:r>
              <a:rPr lang="en-US" sz="21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01, 02, 03, 05</a:t>
            </a:r>
          </a:p>
          <a:p>
            <a:pPr marL="0" indent="0">
              <a:buNone/>
            </a:pPr>
            <a:r>
              <a:rPr lang="en-US" sz="2400" b="1" dirty="0">
                <a:solidFill>
                  <a:schemeClr val="tx1"/>
                </a:solidFill>
                <a:ea typeface="Source Sans Pro SemiBold" panose="020B0603030403020204" pitchFamily="34" charset="0"/>
              </a:rPr>
              <a:t>Action:</a:t>
            </a:r>
            <a:r>
              <a:rPr lang="en-US" sz="21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a:t>
            </a:r>
          </a:p>
          <a:p>
            <a:pPr marL="0" indent="0">
              <a:buNone/>
            </a:pPr>
            <a:r>
              <a:rPr lang="en-US" sz="2400" dirty="0">
                <a:solidFill>
                  <a:schemeClr val="tx1"/>
                </a:solidFill>
                <a:ea typeface="Source Sans Pro SemiBold" panose="020B0603030403020204" pitchFamily="34" charset="0"/>
              </a:rPr>
              <a:t>		(determined by behavior location)</a:t>
            </a: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893172031"/>
      </p:ext>
    </p:extLst>
  </p:cSld>
  <p:clrMapOvr>
    <a:overrideClrMapping bg1="lt1" tx1="dk1" bg2="lt2" tx2="dk2" accent1="accent1" accent2="accent2" accent3="accent3" accent4="accent4" accent5="accent5" accent6="accent6" hlink="hlink" folHlink="folHlink"/>
  </p:clrMapOvr>
  <p:transition spd="slow" advTm="1000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37476" y="1137842"/>
            <a:ext cx="8988726" cy="5720158"/>
          </a:xfrm>
        </p:spPr>
        <p:txBody>
          <a:bodyPr/>
          <a:lstStyle/>
          <a:p>
            <a:pPr marL="914400" indent="-914400">
              <a:buNone/>
            </a:pPr>
            <a:r>
              <a:rPr lang="en-US" sz="2400" b="1" dirty="0">
                <a:solidFill>
                  <a:schemeClr val="tx1"/>
                </a:solidFill>
              </a:rPr>
              <a:t>32:	</a:t>
            </a:r>
            <a:r>
              <a:rPr lang="en-US" sz="2400" u="sng" dirty="0">
                <a:solidFill>
                  <a:schemeClr val="tx1"/>
                </a:solidFill>
              </a:rPr>
              <a:t>Sexual Assault under </a:t>
            </a:r>
            <a:r>
              <a:rPr lang="en-US" sz="2400" u="sng" dirty="0">
                <a:solidFill>
                  <a:srgbClr val="0D6CB9"/>
                </a:solidFill>
                <a:hlinkClick r:id="rId2">
                  <a:extLst>
                    <a:ext uri="{A12FA001-AC4F-418D-AE19-62706E023703}">
                      <ahyp:hlinkClr xmlns:ahyp="http://schemas.microsoft.com/office/drawing/2018/hyperlinkcolor" val="tx"/>
                    </a:ext>
                  </a:extLst>
                </a:hlinkClick>
              </a:rPr>
              <a:t>Penal Code §22.011 </a:t>
            </a:r>
            <a:r>
              <a:rPr lang="en-US" sz="2400" u="sng" dirty="0">
                <a:solidFill>
                  <a:schemeClr val="tx1"/>
                </a:solidFill>
              </a:rPr>
              <a:t>or Aggravated Sexual Assault under</a:t>
            </a:r>
            <a:r>
              <a:rPr lang="en-US" sz="2400" u="sng" dirty="0">
                <a:solidFill>
                  <a:srgbClr val="0D6CB9"/>
                </a:solidFill>
              </a:rPr>
              <a:t> </a:t>
            </a:r>
            <a:r>
              <a:rPr lang="en-US" sz="2400" u="sng" dirty="0">
                <a:solidFill>
                  <a:srgbClr val="0D6CB9"/>
                </a:solidFill>
                <a:hlinkClick r:id="rId3">
                  <a:extLst>
                    <a:ext uri="{A12FA001-AC4F-418D-AE19-62706E023703}">
                      <ahyp:hlinkClr xmlns:ahyp="http://schemas.microsoft.com/office/drawing/2018/hyperlinkcolor" val="tx"/>
                    </a:ext>
                  </a:extLst>
                </a:hlinkClick>
              </a:rPr>
              <a:t>§22.021 </a:t>
            </a:r>
            <a:r>
              <a:rPr lang="en-US" sz="2400" u="sng" dirty="0">
                <a:solidFill>
                  <a:schemeClr val="tx1"/>
                </a:solidFill>
              </a:rPr>
              <a:t>Against Someone other than a School District Employee or Volunteer </a:t>
            </a:r>
            <a:r>
              <a:rPr lang="en-US" sz="2400" dirty="0">
                <a:solidFill>
                  <a:schemeClr val="tx1"/>
                </a:solidFill>
              </a:rPr>
              <a:t>– </a:t>
            </a:r>
            <a:r>
              <a:rPr lang="en-US" sz="2400" u="sng" dirty="0">
                <a:solidFill>
                  <a:srgbClr val="0D6CB9"/>
                </a:solidFill>
                <a:hlinkClick r:id="rId4">
                  <a:extLst>
                    <a:ext uri="{A12FA001-AC4F-418D-AE19-62706E023703}">
                      <ahyp:hlinkClr xmlns:ahyp="http://schemas.microsoft.com/office/drawing/2018/hyperlinkcolor" val="tx"/>
                    </a:ext>
                  </a:extLst>
                </a:hlinkClick>
              </a:rPr>
              <a:t>TEC, §37.007(a)(2)(A)</a:t>
            </a:r>
            <a:r>
              <a:rPr lang="en-US" sz="2400" u="sng" dirty="0">
                <a:solidFill>
                  <a:srgbClr val="0D6CB9"/>
                </a:solidFill>
              </a:rPr>
              <a:t>, </a:t>
            </a:r>
            <a:r>
              <a:rPr lang="en-US" sz="2400" u="sng" dirty="0">
                <a:solidFill>
                  <a:srgbClr val="0D6CB9"/>
                </a:solidFill>
                <a:hlinkClick r:id="rId4">
                  <a:extLst>
                    <a:ext uri="{A12FA001-AC4F-418D-AE19-62706E023703}">
                      <ahyp:hlinkClr xmlns:ahyp="http://schemas.microsoft.com/office/drawing/2018/hyperlinkcolor" val="tx"/>
                    </a:ext>
                  </a:extLst>
                </a:hlinkClick>
              </a:rPr>
              <a:t>TEC, §37.007(b)(3)(A)</a:t>
            </a:r>
            <a:r>
              <a:rPr lang="en-US" sz="2400" u="sng" dirty="0">
                <a:solidFill>
                  <a:srgbClr val="0D6CB9"/>
                </a:solidFill>
              </a:rPr>
              <a:t>, </a:t>
            </a:r>
            <a:r>
              <a:rPr lang="en-US" sz="2400" u="sng" dirty="0">
                <a:solidFill>
                  <a:srgbClr val="0D6CB9"/>
                </a:solidFill>
                <a:hlinkClick r:id="rId4">
                  <a:extLst>
                    <a:ext uri="{A12FA001-AC4F-418D-AE19-62706E023703}">
                      <ahyp:hlinkClr xmlns:ahyp="http://schemas.microsoft.com/office/drawing/2018/hyperlinkcolor" val="tx"/>
                    </a:ext>
                  </a:extLst>
                </a:hlinkClick>
              </a:rPr>
              <a:t>TEC, §37.007(i)</a:t>
            </a:r>
            <a:endParaRPr lang="en-US" sz="2400" u="sng" dirty="0">
              <a:solidFill>
                <a:srgbClr val="0D6CB9"/>
              </a:solidFill>
            </a:endParaRPr>
          </a:p>
          <a:p>
            <a:pPr marL="914400" indent="0">
              <a:buNone/>
            </a:pPr>
            <a:r>
              <a:rPr lang="en-US" sz="2000" dirty="0">
                <a:solidFill>
                  <a:schemeClr val="tx1"/>
                </a:solidFill>
                <a:ea typeface="Source Sans Pro SemiBold" panose="020B0603030403020204" pitchFamily="34" charset="0"/>
              </a:rPr>
              <a:t>Students must be removed/disciplined for sexual assault if they intentionally or knowingly engage in behaviors alone or with another person that causes penetration of an anus, sexual organ, or mouth without consent of a person other than a school employee or volunteer; or</a:t>
            </a:r>
          </a:p>
          <a:p>
            <a:pPr marL="914400" indent="0">
              <a:buNone/>
            </a:pPr>
            <a:r>
              <a:rPr lang="en-US" sz="2000" dirty="0">
                <a:solidFill>
                  <a:schemeClr val="tx1"/>
                </a:solidFill>
                <a:ea typeface="Source Sans Pro SemiBold" panose="020B0603030403020204" pitchFamily="34" charset="0"/>
              </a:rPr>
              <a:t>For aggravated sexual assault if they intentionally or knowingly engage in the above sexual assault behaviors alone or with another person that causes fear of or threatens serious bodily injury, death, or kidnapping.</a:t>
            </a:r>
          </a:p>
          <a:p>
            <a:pPr marL="0" indent="0">
              <a:buNone/>
            </a:pPr>
            <a:r>
              <a:rPr lang="en-US" sz="2400" b="1" dirty="0">
                <a:solidFill>
                  <a:schemeClr val="tx1"/>
                </a:solidFill>
              </a:rPr>
              <a:t>Location:	</a:t>
            </a:r>
            <a:r>
              <a:rPr lang="en-US" sz="2400" dirty="0">
                <a:solidFill>
                  <a:schemeClr val="tx1"/>
                </a:solidFill>
              </a:rPr>
              <a:t>01, 02, 03, 05</a:t>
            </a:r>
          </a:p>
          <a:p>
            <a:pPr marL="0" indent="0">
              <a:buNone/>
            </a:pPr>
            <a:r>
              <a:rPr lang="en-US" sz="2400" b="1" dirty="0">
                <a:solidFill>
                  <a:schemeClr val="tx1"/>
                </a:solidFill>
              </a:rPr>
              <a:t>Action:		</a:t>
            </a:r>
            <a:r>
              <a:rPr lang="en-US" sz="2400" dirty="0">
                <a:solidFill>
                  <a:schemeClr val="tx1"/>
                </a:solidFill>
              </a:rPr>
              <a:t>Mandatory Expulsion</a:t>
            </a:r>
          </a:p>
          <a:p>
            <a:pPr marL="0" indent="0">
              <a:buNone/>
            </a:pPr>
            <a:r>
              <a:rPr lang="en-US" sz="2400" dirty="0">
                <a:solidFill>
                  <a:schemeClr val="tx1"/>
                </a:solidFill>
              </a:rPr>
              <a:t>		Discretionary Expulsion</a:t>
            </a:r>
          </a:p>
          <a:p>
            <a:pPr marL="0" indent="0">
              <a:buNone/>
            </a:pPr>
            <a:r>
              <a:rPr lang="en-US" sz="2400" dirty="0">
                <a:solidFill>
                  <a:schemeClr val="tx1"/>
                </a:solidFill>
              </a:rPr>
              <a:t>		(determined by behavior location)</a:t>
            </a:r>
          </a:p>
          <a:p>
            <a:pPr marL="0" indent="0">
              <a:buNone/>
            </a:pPr>
            <a:r>
              <a:rPr lang="en-US" sz="2400" dirty="0">
                <a:solidFill>
                  <a:schemeClr val="tx1"/>
                </a:solidFill>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055939459"/>
      </p:ext>
    </p:extLst>
  </p:cSld>
  <p:clrMapOvr>
    <a:masterClrMapping/>
  </p:clrMapOvr>
  <p:transition spd="slow" advTm="1000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35:	</a:t>
            </a:r>
            <a:r>
              <a:rPr lang="en-US" sz="2400" u="sng" dirty="0">
                <a:solidFill>
                  <a:schemeClr val="tx1"/>
                </a:solidFill>
              </a:rPr>
              <a:t>False Alarm/False Report</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§37.006(a)(1)</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§37.007(b)(1)</a:t>
            </a:r>
            <a:r>
              <a:rPr lang="en-US" sz="2400" dirty="0">
                <a:solidFill>
                  <a:srgbClr val="0D6CB9"/>
                </a:solidFill>
                <a:ea typeface="Source Sans Pro SemiBold" panose="020B0603030403020204" pitchFamily="34" charset="0"/>
              </a:rPr>
              <a:t>	</a:t>
            </a: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falsely and 	intentionally initiate, communicate, or circulate a report of a 	bomb, fire, offense, or an emergency that would cause fear or a 	first-responder to react or interrupt the occupation of a 	building.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01, 02, 03, 04, 05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a:t>
            </a:r>
          </a:p>
          <a:p>
            <a:pPr marL="0" indent="0">
              <a:buNone/>
            </a:pPr>
            <a:r>
              <a:rPr lang="en-US" sz="2400" dirty="0">
                <a:solidFill>
                  <a:schemeClr val="tx1"/>
                </a:solidFill>
                <a:ea typeface="Source Sans Pro SemiBold" panose="020B0603030403020204" pitchFamily="34" charset="0"/>
              </a:rPr>
              <a:t>		Discretionary Expulsion</a:t>
            </a:r>
          </a:p>
          <a:p>
            <a:pPr marL="0" indent="0">
              <a:buNone/>
            </a:pPr>
            <a:r>
              <a:rPr lang="en-US" sz="2400" dirty="0">
                <a:solidFill>
                  <a:schemeClr val="tx1"/>
                </a:solidFill>
                <a:ea typeface="Source Sans Pro SemiBold" panose="020B0603030403020204" pitchFamily="34" charset="0"/>
              </a:rPr>
              <a:t>		(determined by behavior location)</a:t>
            </a:r>
          </a:p>
          <a:p>
            <a:pPr marL="0" indent="0">
              <a:buNone/>
            </a:pPr>
            <a:r>
              <a:rPr lang="en-US" sz="2400" dirty="0">
                <a:solidFill>
                  <a:schemeClr val="tx1"/>
                </a:solidFill>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844180235"/>
      </p:ext>
    </p:extLst>
  </p:cSld>
  <p:clrMapOvr>
    <a:masterClrMapping/>
  </p:clrMapOvr>
  <p:transition spd="slow" advTm="1000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36:	</a:t>
            </a:r>
            <a:r>
              <a:rPr lang="en-US" sz="2400" u="sng" dirty="0">
                <a:solidFill>
                  <a:schemeClr val="tx1"/>
                </a:solidFill>
              </a:rPr>
              <a:t>Felony Controlled Substance Violation</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§37.007(a)(3)</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a:t>
            </a:r>
            <a:r>
              <a:rPr lang="en-US" sz="2400" dirty="0" err="1">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possess, sell, use, 	or are under the influence of a controlled substance, or a 	dangerous drug on a felony level.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01, 03, 05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a:t>
            </a:r>
          </a:p>
          <a:p>
            <a:pPr marL="0" indent="0">
              <a:buNone/>
            </a:pPr>
            <a:r>
              <a:rPr lang="en-US" sz="2400" dirty="0">
                <a:solidFill>
                  <a:schemeClr val="tx1"/>
                </a:solidFill>
                <a:ea typeface="Source Sans Pro SemiBold" panose="020B0603030403020204" pitchFamily="34" charset="0"/>
              </a:rPr>
              <a:t>		(determined by behavior location)</a:t>
            </a:r>
          </a:p>
          <a:p>
            <a:pPr marL="0" indent="0">
              <a:buNone/>
            </a:pPr>
            <a:r>
              <a:rPr lang="en-US" sz="2400" dirty="0">
                <a:solidFill>
                  <a:schemeClr val="tx1"/>
                </a:solidFill>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242338085"/>
      </p:ext>
    </p:extLst>
  </p:cSld>
  <p:clrMapOvr>
    <a:masterClrMapping/>
  </p:clrMapOvr>
  <p:transition spd="slow" advTm="1000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5299433"/>
          </a:xfrm>
        </p:spPr>
        <p:txBody>
          <a:bodyPr/>
          <a:lstStyle/>
          <a:p>
            <a:pPr marL="0" indent="0">
              <a:buNone/>
            </a:pPr>
            <a:r>
              <a:rPr lang="en-US" sz="2400" b="1" dirty="0"/>
              <a:t>37:</a:t>
            </a:r>
            <a:r>
              <a:rPr lang="en-US" sz="2400" b="1" dirty="0">
                <a:solidFill>
                  <a:schemeClr val="tx1"/>
                </a:solidFill>
              </a:rPr>
              <a:t>	</a:t>
            </a:r>
            <a:r>
              <a:rPr lang="en-US" sz="2400" u="sng" dirty="0">
                <a:solidFill>
                  <a:schemeClr val="tx1"/>
                </a:solidFill>
              </a:rPr>
              <a:t>Alcohol Violation</a:t>
            </a:r>
            <a:r>
              <a:rPr lang="en-US" sz="2400" dirty="0">
                <a:solidFill>
                  <a:schemeClr val="tx1"/>
                </a:solidFill>
              </a:rPr>
              <a:t> </a:t>
            </a:r>
            <a:r>
              <a:rPr lang="en-US" sz="2400" dirty="0">
                <a:ea typeface="Source Sans Pro SemiBold" panose="020B0603030403020204" pitchFamily="34" charset="0"/>
              </a:rPr>
              <a:t>– </a:t>
            </a:r>
            <a:r>
              <a:rPr lang="en-US" dirty="0">
                <a:ea typeface="Source Sans Pro SemiBold" panose="020B0603030403020204" pitchFamily="34" charset="0"/>
                <a:hlinkClick r:id="rId2"/>
              </a:rPr>
              <a:t>TEC, §37.006(A)(2)(D)</a:t>
            </a:r>
            <a:endParaRPr lang="en-US" sz="2400" dirty="0">
              <a:ea typeface="Source Sans Pro SemiBold" panose="020B0603030403020204" pitchFamily="34" charset="0"/>
            </a:endParaRPr>
          </a:p>
          <a:p>
            <a:pPr marL="0" indent="0">
              <a:buNone/>
            </a:pPr>
            <a:r>
              <a:rPr lang="en-US" sz="2400" b="1" dirty="0">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possess, sell, 	consume, or are under the influence of alcohol.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a:t>
            </a:r>
            <a:r>
              <a:rPr lang="en-US" dirty="0">
                <a:solidFill>
                  <a:schemeClr val="tx1"/>
                </a:solidFill>
                <a:ea typeface="Source Sans Pro SemiBold" panose="020B0603030403020204" pitchFamily="34" charset="0"/>
              </a:rPr>
              <a:t>DAEP</a:t>
            </a:r>
            <a:r>
              <a:rPr lang="en-US" sz="2400" dirty="0">
                <a:solidFill>
                  <a:schemeClr val="tx1"/>
                </a:solidFill>
                <a:ea typeface="Source Sans Pro SemiBold" panose="020B0603030403020204" pitchFamily="34" charset="0"/>
              </a:rPr>
              <a:t>	</a:t>
            </a:r>
            <a:r>
              <a:rPr lang="en-US" sz="2400" dirty="0">
                <a:ea typeface="Source Sans Pro SemiBold" panose="020B0603030403020204" pitchFamily="34" charset="0"/>
              </a:rPr>
              <a:t>			</a:t>
            </a:r>
          </a:p>
          <a:p>
            <a:pPr marL="0" indent="0">
              <a:buNone/>
            </a:pPr>
            <a:r>
              <a:rPr lang="en-US" sz="2400" b="1" dirty="0">
                <a:solidFill>
                  <a:schemeClr val="tx1"/>
                </a:solidFill>
                <a:ea typeface="Source Sans Pro SemiBold" panose="020B0603030403020204" pitchFamily="34" charset="0"/>
              </a:rPr>
              <a:t>Note:</a:t>
            </a:r>
            <a:r>
              <a:rPr lang="en-US" sz="2400" dirty="0">
                <a:solidFill>
                  <a:schemeClr val="tx1"/>
                </a:solidFill>
                <a:ea typeface="Source Sans Pro SemiBold" panose="020B0603030403020204" pitchFamily="34" charset="0"/>
              </a:rPr>
              <a:t>	</a:t>
            </a:r>
            <a:r>
              <a:rPr kumimoji="0" lang="en-US" sz="2400" b="0" i="0" u="none" strike="noStrike" kern="1200" cap="none" spc="0" normalizeH="0" baseline="0" noProof="0" dirty="0">
                <a:ln>
                  <a:noFill/>
                </a:ln>
                <a:solidFill>
                  <a:schemeClr val="tx1"/>
                </a:solidFill>
                <a:effectLst/>
                <a:uLnTx/>
                <a:uFillTx/>
                <a:ea typeface="Source Sans Pro SemiBold" panose="020B0603030403020204" pitchFamily="34" charset="0"/>
                <a:cs typeface="+mn-cs"/>
              </a:rPr>
              <a:t>If a DAEP is at capacity, the student must be placed in ISS and if 	a position becomes available in DAEP before the expiration of 	the period of the placement, must be transferred to the 	program for the remainder of the period or may be placed in 	ISS to make room for a student needing placement in DAEP for 	an offense involving violent conduct.</a:t>
            </a:r>
            <a:r>
              <a:rPr kumimoji="0" lang="en-US" sz="2400" b="0" i="0" u="none" strike="noStrike" kern="1200" cap="none" spc="0" normalizeH="0" baseline="0" noProof="0" dirty="0">
                <a:ln>
                  <a:noFill/>
                </a:ln>
                <a:solidFill>
                  <a:prstClr val="black"/>
                </a:solidFill>
                <a:effectLst/>
                <a:uLnTx/>
                <a:uFillTx/>
                <a:latin typeface="Calibri" panose="020F0502020204030204"/>
                <a:ea typeface="Source Sans Pro SemiBold" panose="020B0603030403020204" pitchFamily="34" charset="0"/>
                <a:cs typeface="+mn-cs"/>
              </a:rPr>
              <a:t> (</a:t>
            </a:r>
            <a:r>
              <a:rPr kumimoji="0" lang="en-US" sz="2400" b="0" i="0" u="none" strike="noStrike" kern="1200" cap="none" spc="0" normalizeH="0" baseline="0" noProof="0" dirty="0">
                <a:ln>
                  <a:noFill/>
                </a:ln>
                <a:solidFill>
                  <a:srgbClr val="F16038"/>
                </a:solidFill>
                <a:effectLst/>
                <a:uLnTx/>
                <a:uFillTx/>
                <a:latin typeface="Calibri" panose="020F0502020204030204"/>
                <a:ea typeface="Source Sans Pro SemiBold" panose="020B0603030403020204" pitchFamily="34" charset="0"/>
                <a:cs typeface="+mn-cs"/>
              </a:rPr>
              <a:t>HB 114</a:t>
            </a:r>
            <a:r>
              <a:rPr kumimoji="0" lang="en-US" sz="2400" b="0" i="0" u="none" strike="noStrike" kern="1200" cap="none" spc="0" normalizeH="0" baseline="0" noProof="0" dirty="0">
                <a:ln>
                  <a:noFill/>
                </a:ln>
                <a:solidFill>
                  <a:prstClr val="black"/>
                </a:solidFill>
                <a:effectLst/>
                <a:uLnTx/>
                <a:uFillTx/>
                <a:latin typeface="Calibri" panose="020F0502020204030204"/>
                <a:ea typeface="Source Sans Pro SemiBold" panose="020B0603030403020204" pitchFamily="34" charset="0"/>
                <a:cs typeface="+mn-cs"/>
              </a:rPr>
              <a:t>)</a:t>
            </a:r>
          </a:p>
          <a:p>
            <a:pPr marL="0" indent="0">
              <a:buNone/>
            </a:pPr>
            <a:r>
              <a:rPr lang="en-US" dirty="0">
                <a:solidFill>
                  <a:prstClr val="black"/>
                </a:solidFill>
                <a:latin typeface="Calibri" panose="020F0502020204030204"/>
                <a:ea typeface="Source Sans Pro SemiBold" panose="020B0603030403020204" pitchFamily="34" charset="0"/>
              </a:rPr>
              <a:t>	</a:t>
            </a:r>
            <a:r>
              <a:rPr lang="en-US" dirty="0">
                <a:solidFill>
                  <a:schemeClr val="tx1"/>
                </a:solidFill>
                <a:latin typeface="Calibri" panose="020F0502020204030204"/>
                <a:ea typeface="Source Sans Pro SemiBold" panose="020B0603030403020204" pitchFamily="34" charset="0"/>
              </a:rPr>
              <a:t>Felony alcohol violation with a mandatory expulsion was 	removed from statute in HB 114.</a:t>
            </a:r>
            <a:endParaRPr lang="en-US" sz="2400" dirty="0">
              <a:solidFill>
                <a:schemeClr val="tx1"/>
              </a:solidFill>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494763112"/>
      </p:ext>
    </p:extLst>
  </p:cSld>
  <p:clrMapOvr>
    <a:masterClrMapping/>
  </p:clrMapOvr>
  <p:transition spd="slow" advTm="1000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41:	</a:t>
            </a:r>
            <a:r>
              <a:rPr lang="en-US" sz="2400" u="sng" dirty="0">
                <a:solidFill>
                  <a:schemeClr val="tx1"/>
                </a:solidFill>
              </a:rPr>
              <a:t>Fighting/Mutual Combat</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§37.001</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can be removed/disciplined if they choose to mutually 	participate in physical combat using blows or force to overcome 	another.  This must involve two or more persons.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00</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Discretionary DAEP</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Expulsion is not allowed under reason code 41. It is 			possible to report only one student per incident. </a:t>
            </a:r>
            <a:endParaRPr lang="en-US" sz="2400" b="1" dirty="0">
              <a:solidFill>
                <a:schemeClr val="tx1"/>
              </a:solidFill>
              <a:ea typeface="Source Sans Pro SemiBold" panose="020B0603030403020204" pitchFamily="34" charset="0"/>
            </a:endParaRP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781995824"/>
      </p:ext>
    </p:extLst>
  </p:cSld>
  <p:clrMapOvr>
    <a:masterClrMapping/>
  </p:clrMapOvr>
  <p:transition spd="slow" advTm="1000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1"/>
            <a:ext cx="9078146" cy="4351338"/>
          </a:xfrm>
        </p:spPr>
        <p:txBody>
          <a:bodyPr/>
          <a:lstStyle/>
          <a:p>
            <a:pPr marL="0" indent="0">
              <a:buNone/>
            </a:pPr>
            <a:r>
              <a:rPr lang="en-US" sz="2400" b="1" dirty="0">
                <a:solidFill>
                  <a:schemeClr val="tx1"/>
                </a:solidFill>
              </a:rPr>
              <a:t>46:	</a:t>
            </a:r>
            <a:r>
              <a:rPr lang="en-US" sz="2400" u="sng" dirty="0">
                <a:solidFill>
                  <a:schemeClr val="tx1"/>
                </a:solidFill>
              </a:rPr>
              <a:t>Aggravated Robbery</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§37.006(c)-(d)</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§37.007(a)(2)(F)</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§37.007(a)(2)(F)</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§37.007(b)(3)(A)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§37.007(i)</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§37.0081</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participate in 	robbery and cause serious bodily injury, use a weapon, or 	causes or threatens bodily injury or death.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01, 02, 03, 04, 05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a:t>
            </a:r>
            <a:endParaRPr lang="en-US" sz="2400" b="1" dirty="0">
              <a:solidFill>
                <a:schemeClr val="tx1"/>
              </a:solidFill>
              <a:ea typeface="Source Sans Pro SemiBold" panose="020B0603030403020204" pitchFamily="34" charset="0"/>
            </a:endParaRPr>
          </a:p>
          <a:p>
            <a:pPr marL="0" indent="0">
              <a:buNone/>
            </a:pPr>
            <a:r>
              <a:rPr lang="en-US" sz="2400" dirty="0">
                <a:solidFill>
                  <a:schemeClr val="tx1"/>
                </a:solidFill>
                <a:ea typeface="Source Sans Pro SemiBold" panose="020B0603030403020204" pitchFamily="34" charset="0"/>
              </a:rPr>
              <a:t>		(determined by behavior location)</a:t>
            </a:r>
          </a:p>
          <a:p>
            <a:pPr marL="0" indent="0">
              <a:buNone/>
            </a:pPr>
            <a:endParaRPr lang="en-US" sz="2400" b="1" dirty="0">
              <a:solidFill>
                <a:schemeClr val="tx1"/>
              </a:solidFill>
              <a:ea typeface="Source Sans Pro SemiBold" panose="020B0603030403020204" pitchFamily="34" charset="0"/>
            </a:endParaRP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298292614"/>
      </p:ext>
    </p:extLst>
  </p:cSld>
  <p:clrMapOvr>
    <a:masterClrMapping/>
  </p:clrMapOvr>
  <p:transition spd="slow" advTm="1000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47:	</a:t>
            </a:r>
            <a:r>
              <a:rPr lang="en-US" sz="2400" u="sng" dirty="0">
                <a:solidFill>
                  <a:schemeClr val="tx1"/>
                </a:solidFill>
              </a:rPr>
              <a:t>Manslaughter</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§37.007(a)(2)(G)</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a:t>
            </a:r>
            <a:r>
              <a:rPr lang="en-US" sz="2400" dirty="0" err="1">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§37.0081</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recklessly cause 	the death of a person.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01, 02, 03, 04, 05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a:t>
            </a:r>
            <a:endParaRPr lang="en-US" sz="2400" b="1" dirty="0">
              <a:solidFill>
                <a:schemeClr val="tx1"/>
              </a:solidFill>
              <a:ea typeface="Source Sans Pro SemiBold" panose="020B0603030403020204" pitchFamily="34" charset="0"/>
            </a:endParaRPr>
          </a:p>
          <a:p>
            <a:pPr marL="0" indent="0">
              <a:buNone/>
            </a:pPr>
            <a:r>
              <a:rPr lang="en-US" sz="2400" dirty="0">
                <a:solidFill>
                  <a:schemeClr val="tx1"/>
                </a:solidFill>
                <a:ea typeface="Source Sans Pro SemiBold" panose="020B0603030403020204" pitchFamily="34" charset="0"/>
              </a:rPr>
              <a:t>		(determined by behavior location)</a:t>
            </a:r>
          </a:p>
          <a:p>
            <a:pPr marL="0" indent="0">
              <a:buNone/>
            </a:pPr>
            <a:endParaRPr lang="en-US" sz="2400" b="1" dirty="0">
              <a:ea typeface="Source Sans Pro SemiBold" panose="020B0603030403020204" pitchFamily="34" charset="0"/>
            </a:endParaRP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029730088"/>
      </p:ext>
    </p:extLst>
  </p:cSld>
  <p:clrMapOvr>
    <a:masterClrMapping/>
  </p:clrMapOvr>
  <p:transition spd="slow"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A4ED6F-34B8-AB6E-C46B-FA6CEFD86886}"/>
              </a:ext>
            </a:extLst>
          </p:cNvPr>
          <p:cNvSpPr>
            <a:spLocks noGrp="1"/>
          </p:cNvSpPr>
          <p:nvPr>
            <p:ph type="title"/>
          </p:nvPr>
        </p:nvSpPr>
        <p:spPr>
          <a:xfrm>
            <a:off x="2083836" y="3128891"/>
            <a:ext cx="9515883" cy="542429"/>
          </a:xfrm>
        </p:spPr>
        <p:txBody>
          <a:bodyPr anchor="ctr">
            <a:normAutofit/>
          </a:bodyPr>
          <a:lstStyle/>
          <a:p>
            <a:pPr algn="ctr"/>
            <a:r>
              <a:rPr lang="en-US" dirty="0"/>
              <a:t>Student Code of Conduct</a:t>
            </a:r>
          </a:p>
        </p:txBody>
      </p:sp>
    </p:spTree>
    <p:extLst>
      <p:ext uri="{BB962C8B-B14F-4D97-AF65-F5344CB8AC3E}">
        <p14:creationId xmlns:p14="http://schemas.microsoft.com/office/powerpoint/2010/main" val="3950594370"/>
      </p:ext>
    </p:extLst>
  </p:cSld>
  <p:clrMapOvr>
    <a:masterClrMapping/>
  </p:clrMapOvr>
  <p:transition spd="slow" advTm="1000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48:	</a:t>
            </a:r>
            <a:r>
              <a:rPr lang="en-US" sz="2400" u="sng" dirty="0">
                <a:solidFill>
                  <a:schemeClr val="tx1"/>
                </a:solidFill>
              </a:rPr>
              <a:t>Criminally Negligent Homicide</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§37.007(a)(2)(H)</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§37.007(b)(3)(A)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a:t>
            </a:r>
            <a:r>
              <a:rPr lang="en-US" sz="2400" dirty="0" err="1">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§37.0081</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cause the death 	of a person by criminal negligence.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01, 02, 03, 04, 05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a:t>
            </a:r>
            <a:endParaRPr lang="en-US" sz="2400" b="1" dirty="0">
              <a:solidFill>
                <a:schemeClr val="tx1"/>
              </a:solidFill>
              <a:ea typeface="Source Sans Pro SemiBold" panose="020B0603030403020204" pitchFamily="34" charset="0"/>
            </a:endParaRPr>
          </a:p>
          <a:p>
            <a:pPr marL="0" indent="0">
              <a:buNone/>
            </a:pPr>
            <a:r>
              <a:rPr lang="en-US" sz="2400" dirty="0">
                <a:solidFill>
                  <a:schemeClr val="tx1"/>
                </a:solidFill>
                <a:ea typeface="Source Sans Pro SemiBold" panose="020B0603030403020204" pitchFamily="34" charset="0"/>
              </a:rPr>
              <a:t>		(determined by behavior location)</a:t>
            </a:r>
          </a:p>
          <a:p>
            <a:pPr marL="0" indent="0">
              <a:buNone/>
            </a:pPr>
            <a:endParaRPr lang="en-US" sz="2400" b="1"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908197164"/>
      </p:ext>
    </p:extLst>
  </p:cSld>
  <p:clrMapOvr>
    <a:masterClrMapping/>
  </p:clrMapOvr>
  <p:transition spd="slow" advTm="1000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49:	</a:t>
            </a:r>
            <a:r>
              <a:rPr lang="en-US" sz="2400" u="sng" dirty="0">
                <a:solidFill>
                  <a:schemeClr val="tx1"/>
                </a:solidFill>
              </a:rPr>
              <a:t>Engages in Deadly Conduct</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§37.007(b)(2)(D)</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can be removed/disciplined if they recklessly 	participate in a conduct that puts another in imminent danger 	of serious bodily injury or knowingly discharges a firearm at an 	individual, habitat, building, or vehicle.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Discretionary DAEP</a:t>
            </a:r>
          </a:p>
          <a:p>
            <a:pPr marL="0" indent="0">
              <a:buNone/>
            </a:pPr>
            <a:r>
              <a:rPr lang="en-US" sz="2400" dirty="0">
                <a:solidFill>
                  <a:schemeClr val="tx1"/>
                </a:solidFill>
                <a:ea typeface="Source Sans Pro SemiBold" panose="020B0603030403020204" pitchFamily="34" charset="0"/>
              </a:rPr>
              <a:t>		Discretionary Expulsion</a:t>
            </a:r>
            <a:endParaRPr lang="en-US" sz="2400" b="1" dirty="0">
              <a:solidFill>
                <a:schemeClr val="tx1"/>
              </a:solidFill>
              <a:ea typeface="Source Sans Pro SemiBold" panose="020B0603030403020204" pitchFamily="34" charset="0"/>
            </a:endParaRPr>
          </a:p>
          <a:p>
            <a:pPr marL="0" indent="0">
              <a:buNone/>
            </a:pPr>
            <a:r>
              <a:rPr lang="en-US" sz="2400" dirty="0">
                <a:ea typeface="Source Sans Pro SemiBold" panose="020B0603030403020204" pitchFamily="34" charset="0"/>
              </a:rPr>
              <a:t>		</a:t>
            </a:r>
            <a:endParaRPr lang="en-US" sz="2400" b="1" dirty="0">
              <a:ea typeface="Source Sans Pro SemiBold" panose="020B0603030403020204" pitchFamily="34" charset="0"/>
            </a:endParaRP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331288046"/>
      </p:ext>
    </p:extLst>
  </p:cSld>
  <p:clrMapOvr>
    <a:masterClrMapping/>
  </p:clrMapOvr>
  <p:transition spd="slow" advTm="1000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55:	</a:t>
            </a:r>
            <a:r>
              <a:rPr lang="en-US" sz="2400" u="sng" dirty="0">
                <a:solidFill>
                  <a:schemeClr val="tx1"/>
                </a:solidFill>
              </a:rPr>
              <a:t>Student is Required to Register as a Sex Offender Under Court </a:t>
            </a:r>
            <a:r>
              <a:rPr lang="en-US" sz="2400" dirty="0">
                <a:solidFill>
                  <a:schemeClr val="tx1"/>
                </a:solidFill>
              </a:rPr>
              <a:t>	</a:t>
            </a:r>
            <a:r>
              <a:rPr lang="en-US" sz="2400" u="sng" dirty="0">
                <a:solidFill>
                  <a:schemeClr val="tx1"/>
                </a:solidFill>
              </a:rPr>
              <a:t>Supervision</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§37.304</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are registered as 	a sex offender and under court supervision.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00</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 –  at least one semester</a:t>
            </a:r>
          </a:p>
          <a:p>
            <a:pPr marL="0" indent="0">
              <a:buNone/>
            </a:pPr>
            <a:r>
              <a:rPr lang="en-US" sz="2400" dirty="0">
                <a:solidFill>
                  <a:schemeClr val="tx1"/>
                </a:solidFill>
                <a:ea typeface="Source Sans Pro SemiBold" panose="020B0603030403020204" pitchFamily="34" charset="0"/>
              </a:rPr>
              <a:t>		Discretionary Expulsion – at least one semester</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Discretionary expulsion to the JJAEP is determined by 		the MOU. </a:t>
            </a:r>
          </a:p>
          <a:p>
            <a:pPr marL="0" indent="0">
              <a:buNone/>
            </a:pPr>
            <a:r>
              <a:rPr lang="en-US" sz="2400" dirty="0">
                <a:solidFill>
                  <a:schemeClr val="tx1"/>
                </a:solidFill>
                <a:ea typeface="Source Sans Pro SemiBold" panose="020B0603030403020204" pitchFamily="34" charset="0"/>
              </a:rPr>
              <a:t>		</a:t>
            </a:r>
            <a:endParaRPr lang="en-US" sz="2400" b="1" dirty="0">
              <a:solidFill>
                <a:schemeClr val="tx1"/>
              </a:solidFill>
              <a:ea typeface="Source Sans Pro SemiBold" panose="020B0603030403020204" pitchFamily="34" charset="0"/>
            </a:endParaRP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972786689"/>
      </p:ext>
    </p:extLst>
  </p:cSld>
  <p:clrMapOvr>
    <a:masterClrMapping/>
  </p:clrMapOvr>
  <p:transition spd="slow" advTm="1000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56:	</a:t>
            </a:r>
            <a:r>
              <a:rPr lang="en-US" sz="2400" u="sng" dirty="0">
                <a:solidFill>
                  <a:schemeClr val="tx1"/>
                </a:solidFill>
              </a:rPr>
              <a:t>Student is Required to Register as a Sex Offender and is not </a:t>
            </a:r>
            <a:r>
              <a:rPr lang="en-US" sz="2400" dirty="0">
                <a:solidFill>
                  <a:schemeClr val="tx1"/>
                </a:solidFill>
              </a:rPr>
              <a:t>	</a:t>
            </a:r>
            <a:r>
              <a:rPr lang="en-US" sz="2400" u="sng" dirty="0">
                <a:solidFill>
                  <a:schemeClr val="tx1"/>
                </a:solidFill>
              </a:rPr>
              <a:t>Under Court Supervision</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§37.305</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can be removed/disciplined if they are registered as 	sex offenders and are not under court supervision.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00</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Discretionary DAEP – up to one semester</a:t>
            </a:r>
          </a:p>
          <a:p>
            <a:pPr marL="0" indent="0">
              <a:buNone/>
            </a:pPr>
            <a:r>
              <a:rPr lang="en-US" sz="2400" dirty="0">
                <a:solidFill>
                  <a:schemeClr val="tx1"/>
                </a:solidFill>
                <a:ea typeface="Source Sans Pro SemiBold" panose="020B0603030403020204" pitchFamily="34" charset="0"/>
              </a:rPr>
              <a:t>		Discretionary Expulsion – up to one semester</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Discretionary expulsion to JJAEP is determined by the 		MOU.</a:t>
            </a:r>
          </a:p>
          <a:p>
            <a:pPr marL="0" indent="0">
              <a:buNone/>
            </a:pPr>
            <a:r>
              <a:rPr lang="en-US" sz="2400" dirty="0">
                <a:ea typeface="Source Sans Pro SemiBold" panose="020B0603030403020204" pitchFamily="34" charset="0"/>
              </a:rPr>
              <a:t>		</a:t>
            </a:r>
            <a:endParaRPr lang="en-US" sz="2400" b="1" dirty="0">
              <a:ea typeface="Source Sans Pro SemiBold" panose="020B0603030403020204" pitchFamily="34" charset="0"/>
            </a:endParaRPr>
          </a:p>
          <a:p>
            <a:pPr marL="0" indent="0">
              <a:buNone/>
            </a:pPr>
            <a:r>
              <a:rPr lang="en-US" sz="2400" dirty="0">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427350593"/>
      </p:ext>
    </p:extLst>
  </p:cSld>
  <p:clrMapOvr>
    <a:masterClrMapping/>
  </p:clrMapOvr>
  <p:transition spd="slow" advTm="1000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57:	</a:t>
            </a:r>
            <a:r>
              <a:rPr lang="en-US" sz="2400" u="sng" dirty="0">
                <a:solidFill>
                  <a:schemeClr val="tx1"/>
                </a:solidFill>
              </a:rPr>
              <a:t>Continual Sexual Abuse of Young Child or Disabled Individual </a:t>
            </a:r>
            <a:r>
              <a:rPr lang="en-US" sz="2400" dirty="0">
                <a:solidFill>
                  <a:schemeClr val="tx1"/>
                </a:solidFill>
              </a:rPr>
              <a:t>	</a:t>
            </a:r>
            <a:r>
              <a:rPr lang="en-US" sz="2400" u="sng" dirty="0">
                <a:solidFill>
                  <a:schemeClr val="tx1"/>
                </a:solidFill>
              </a:rPr>
              <a:t>under </a:t>
            </a:r>
            <a:r>
              <a:rPr lang="en-US" sz="2400" u="sng" dirty="0">
                <a:solidFill>
                  <a:schemeClr val="tx1"/>
                </a:solidFill>
                <a:ea typeface="Source Sans Pro SemiBold" panose="020B0603030403020204" pitchFamily="34" charset="0"/>
              </a:rPr>
              <a:t>§21.02, Penal Code</a:t>
            </a:r>
            <a:r>
              <a:rPr lang="en-US" sz="2400" dirty="0">
                <a:solidFill>
                  <a:schemeClr val="tx1"/>
                </a:solidFill>
                <a:ea typeface="Source Sans Pro SemiBold" panose="020B0603030403020204" pitchFamily="34" charset="0"/>
              </a:rPr>
              <a:t> </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§37.007(a)(2)(I)</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§37.007(b)(3)(A)</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§37.007(</a:t>
            </a:r>
            <a:r>
              <a:rPr lang="en-US" sz="2400" dirty="0" err="1">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i</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a:t>
            </a:r>
            <a:endParaRPr lang="en-US" sz="2400" dirty="0">
              <a:solidFill>
                <a:srgbClr val="0D6CB9"/>
              </a:solidFill>
              <a:ea typeface="Source Sans Pro SemiBold" panose="020B0603030403020204" pitchFamily="34" charset="0"/>
            </a:endParaRPr>
          </a:p>
          <a:p>
            <a:pPr marL="0" indent="0">
              <a:buNone/>
            </a:pPr>
            <a:r>
              <a:rPr lang="en-US" sz="2400" b="1" dirty="0">
                <a:solidFill>
                  <a:srgbClr val="0D6CB9"/>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participate in 	sexual abuse two or more times within a 30 day or more 	duration period.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Expulsion</a:t>
            </a:r>
          </a:p>
          <a:p>
            <a:pPr marL="0" indent="0">
              <a:buNone/>
            </a:pPr>
            <a:r>
              <a:rPr lang="en-US" sz="2400" dirty="0">
                <a:solidFill>
                  <a:schemeClr val="tx1"/>
                </a:solidFill>
                <a:ea typeface="Source Sans Pro SemiBold" panose="020B0603030403020204" pitchFamily="34" charset="0"/>
              </a:rPr>
              <a:t>		Discretionary Expulsion</a:t>
            </a:r>
          </a:p>
          <a:p>
            <a:pPr marL="0" indent="0">
              <a:buNone/>
            </a:pPr>
            <a:r>
              <a:rPr lang="en-US" sz="2400" dirty="0">
                <a:solidFill>
                  <a:schemeClr val="tx1"/>
                </a:solidFill>
                <a:ea typeface="Source Sans Pro SemiBold" panose="020B0603030403020204" pitchFamily="34" charset="0"/>
              </a:rPr>
              <a:t>		(determined by behavior location)</a:t>
            </a:r>
          </a:p>
          <a:p>
            <a:pPr marL="0" indent="0">
              <a:buNone/>
            </a:pPr>
            <a:endParaRPr lang="en-US" sz="1800" dirty="0">
              <a:effectLst/>
              <a:latin typeface="Arial" panose="020B0604020202020204" pitchFamily="34" charset="0"/>
            </a:endParaRPr>
          </a:p>
          <a:p>
            <a:pPr marL="0" indent="0">
              <a:buNone/>
            </a:pPr>
            <a:endParaRPr lang="en-US" sz="2400" dirty="0">
              <a:ea typeface="Source Sans Pro SemiBold" panose="020B0603030403020204" pitchFamily="34" charset="0"/>
            </a:endParaRPr>
          </a:p>
          <a:p>
            <a:pPr marL="0" indent="0">
              <a:buNone/>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29024471"/>
      </p:ext>
    </p:extLst>
  </p:cSld>
  <p:clrMapOvr>
    <a:masterClrMapping/>
  </p:clrMapOvr>
  <p:transition spd="slow" advTm="1000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58:	</a:t>
            </a:r>
            <a:r>
              <a:rPr lang="en-US" sz="2400" u="sng" dirty="0">
                <a:solidFill>
                  <a:schemeClr val="tx1"/>
                </a:solidFill>
              </a:rPr>
              <a:t>Breach of Computer Security</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2">
                  <a:extLst>
                    <a:ext uri="{A12FA001-AC4F-418D-AE19-62706E023703}">
                      <ahyp:hlinkClr xmlns:ahyp="http://schemas.microsoft.com/office/drawing/2018/hyperlinkcolor" val="tx"/>
                    </a:ext>
                  </a:extLst>
                </a:hlinkClick>
              </a:rPr>
              <a:t>TEC, §37.007(b)(5)</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can be removed/disciplined if they breach or access a 	computer, a computer network, or computer system and 	knowingly alter, damage, or delete school district property or 	information.</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01, 02, 03, 04, 05</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Discretionary Expulsion</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369062040"/>
      </p:ext>
    </p:extLst>
  </p:cSld>
  <p:clrMapOvr>
    <a:masterClrMapping/>
  </p:clrMapOvr>
  <p:transition spd="slow" advTm="1000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4517523"/>
          </a:xfrm>
        </p:spPr>
        <p:txBody>
          <a:bodyPr/>
          <a:lstStyle/>
          <a:p>
            <a:pPr marL="0" indent="0">
              <a:buNone/>
            </a:pPr>
            <a:r>
              <a:rPr lang="en-US" sz="2400" b="1" dirty="0">
                <a:solidFill>
                  <a:schemeClr val="tx1"/>
                </a:solidFill>
              </a:rPr>
              <a:t>59:	</a:t>
            </a:r>
            <a:r>
              <a:rPr lang="en-US" sz="2400" u="sng" dirty="0">
                <a:solidFill>
                  <a:schemeClr val="tx1"/>
                </a:solidFill>
              </a:rPr>
              <a:t>Serious Misbehavior While Expelled To/Placed in a DAEP</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a:t>
            </a:r>
            <a:r>
              <a:rPr lang="en-US" sz="2400" dirty="0">
                <a:solidFill>
                  <a:srgbClr val="0D6CB9"/>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§37.007(c)</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can be removed/disciplined for deliberate violent 	behavior, extortion, coercion, public lewdness, indecent 	exposure, criminal mischief, personal hazing, or harassment 	while in DAEP.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Discretionary Expulsion</a:t>
            </a:r>
          </a:p>
          <a:p>
            <a:pPr marL="0" indent="0">
              <a:buNone/>
            </a:pPr>
            <a:r>
              <a:rPr lang="en-US" sz="2400" b="1" dirty="0">
                <a:solidFill>
                  <a:schemeClr val="tx1"/>
                </a:solidFill>
                <a:ea typeface="Source Sans Pro SemiBold" panose="020B0603030403020204" pitchFamily="34" charset="0"/>
              </a:rPr>
              <a:t>Note:		</a:t>
            </a:r>
            <a:r>
              <a:rPr lang="en-US" sz="2400" dirty="0">
                <a:solidFill>
                  <a:schemeClr val="tx1"/>
                </a:solidFill>
                <a:ea typeface="Source Sans Pro SemiBold" panose="020B0603030403020204" pitchFamily="34" charset="0"/>
              </a:rPr>
              <a:t>A student may be expelled if the student, while placed 		in a DAEP, engages in documented serious misbehavior 		while on the program 	campus despite documented 			behavioral interventions.</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2944921575"/>
      </p:ext>
    </p:extLst>
  </p:cSld>
  <p:clrMapOvr>
    <a:masterClrMapping/>
  </p:clrMapOvr>
  <p:transition spd="slow" advTm="1000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p:txBody>
          <a:bodyPr/>
          <a:lstStyle/>
          <a:p>
            <a:pPr marL="0" indent="0">
              <a:buNone/>
            </a:pPr>
            <a:r>
              <a:rPr lang="en-US" sz="2400" b="1" dirty="0">
                <a:solidFill>
                  <a:schemeClr val="tx1"/>
                </a:solidFill>
              </a:rPr>
              <a:t>60:	</a:t>
            </a:r>
            <a:r>
              <a:rPr lang="en-US" sz="2400" u="sng" dirty="0">
                <a:solidFill>
                  <a:schemeClr val="tx1"/>
                </a:solidFill>
              </a:rPr>
              <a:t>Harassment Against an Employee of a School District under </a:t>
            </a:r>
            <a:r>
              <a:rPr lang="en-US" sz="2400" dirty="0">
                <a:solidFill>
                  <a:schemeClr val="tx1"/>
                </a:solidFill>
              </a:rPr>
              <a:t>	</a:t>
            </a:r>
            <a:r>
              <a:rPr lang="en-US" sz="2400" u="sng" dirty="0">
                <a:solidFill>
                  <a:srgbClr val="0D6CB9"/>
                </a:solidFill>
                <a:hlinkClick r:id="rId2"/>
              </a:rPr>
              <a:t>Penal Code </a:t>
            </a:r>
            <a:r>
              <a:rPr lang="en-US" sz="2400" u="sng" dirty="0">
                <a:solidFill>
                  <a:srgbClr val="0D6CB9"/>
                </a:solidFill>
                <a:ea typeface="Source Sans Pro SemiBold" panose="020B0603030403020204" pitchFamily="34" charset="0"/>
                <a:hlinkClick r:id="rId2"/>
              </a:rPr>
              <a:t>§42.07(a)(1), (2), (3), or (7</a:t>
            </a:r>
            <a:r>
              <a:rPr lang="en-US" sz="2400" u="sng" dirty="0">
                <a:solidFill>
                  <a:srgbClr val="0D6CB9"/>
                </a:solidFill>
                <a:ea typeface="Source Sans Pro SemiBold" panose="020B0603030403020204" pitchFamily="34" charset="0"/>
              </a:rPr>
              <a:t>)</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§37.006(a)(2)(G)</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must be removed/disciplined if they participate in 	harassing, threatening, conveying a false report, or sending 	repeated electronic communications to harass a school 	employee.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01, 02, 03</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Mandatory DAEP</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37542259"/>
      </p:ext>
    </p:extLst>
  </p:cSld>
  <p:clrMapOvr>
    <a:masterClrMapping/>
  </p:clrMapOvr>
  <p:transition spd="slow" advTm="10000"/>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347415" y="1495650"/>
            <a:ext cx="8988726" cy="4914027"/>
          </a:xfrm>
        </p:spPr>
        <p:txBody>
          <a:bodyPr/>
          <a:lstStyle/>
          <a:p>
            <a:pPr marL="0" indent="0">
              <a:buNone/>
            </a:pPr>
            <a:r>
              <a:rPr lang="en-US" sz="2400" b="1" dirty="0">
                <a:solidFill>
                  <a:schemeClr val="tx1"/>
                </a:solidFill>
              </a:rPr>
              <a:t>61:	</a:t>
            </a:r>
            <a:r>
              <a:rPr lang="en-US" sz="2400" u="sng" dirty="0">
                <a:solidFill>
                  <a:schemeClr val="tx1"/>
                </a:solidFill>
              </a:rPr>
              <a:t>Bullying</a:t>
            </a:r>
            <a:r>
              <a:rPr lang="en-US" sz="2400" dirty="0">
                <a:solidFill>
                  <a:schemeClr val="tx1"/>
                </a:solidFill>
              </a:rPr>
              <a:t> </a:t>
            </a:r>
            <a:r>
              <a:rPr lang="en-US" sz="2400" dirty="0">
                <a:solidFill>
                  <a:schemeClr val="tx1"/>
                </a:solidFill>
                <a:ea typeface="Source Sans Pro SemiBold" panose="020B0603030403020204" pitchFamily="34" charset="0"/>
              </a:rPr>
              <a:t>– </a:t>
            </a:r>
            <a:r>
              <a:rPr lang="en-US" sz="2400"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§37.0052(b)</a:t>
            </a:r>
            <a:endParaRPr lang="en-US" sz="2400" dirty="0">
              <a:solidFill>
                <a:srgbClr val="0D6CB9"/>
              </a:solidFill>
              <a:ea typeface="Source Sans Pro SemiBold" panose="020B0603030403020204" pitchFamily="34" charset="0"/>
            </a:endParaRPr>
          </a:p>
          <a:p>
            <a:pPr marL="0" indent="0">
              <a:buNone/>
            </a:pPr>
            <a:r>
              <a:rPr lang="en-US" sz="2400" b="1" dirty="0">
                <a:solidFill>
                  <a:schemeClr val="tx1"/>
                </a:solidFill>
                <a:ea typeface="Source Sans Pro SemiBold" panose="020B0603030403020204" pitchFamily="34" charset="0"/>
              </a:rPr>
              <a:t>	</a:t>
            </a:r>
            <a:r>
              <a:rPr lang="en-US" sz="2400" dirty="0">
                <a:solidFill>
                  <a:schemeClr val="tx1"/>
                </a:solidFill>
                <a:ea typeface="Source Sans Pro SemiBold" panose="020B0603030403020204" pitchFamily="34" charset="0"/>
              </a:rPr>
              <a:t>Students can be removed/disciplined if they engage in bullying 	that encourages a student to attempt or commit suicide, cause 	violence against a student through group bullying, or releases 	or threatens to release intimate visual material of a minor or a 	student who is 18 years of age or older without consent from 	the student. </a:t>
            </a:r>
          </a:p>
          <a:p>
            <a:pPr marL="0" indent="0">
              <a:buNone/>
            </a:pPr>
            <a:r>
              <a:rPr lang="en-US" sz="2400" b="1" dirty="0">
                <a:solidFill>
                  <a:schemeClr val="tx1"/>
                </a:solidFill>
                <a:ea typeface="Source Sans Pro SemiBold" panose="020B0603030403020204" pitchFamily="34" charset="0"/>
              </a:rPr>
              <a:t>Location:	</a:t>
            </a:r>
            <a:r>
              <a:rPr lang="en-US" sz="2400" dirty="0">
                <a:solidFill>
                  <a:schemeClr val="tx1"/>
                </a:solidFill>
                <a:ea typeface="Source Sans Pro SemiBold" panose="020B0603030403020204" pitchFamily="34" charset="0"/>
              </a:rPr>
              <a:t>00</a:t>
            </a:r>
          </a:p>
          <a:p>
            <a:pPr marL="0" indent="0">
              <a:buNone/>
            </a:pPr>
            <a:r>
              <a:rPr lang="en-US" sz="2400" b="1" dirty="0">
                <a:solidFill>
                  <a:schemeClr val="tx1"/>
                </a:solidFill>
                <a:ea typeface="Source Sans Pro SemiBold" panose="020B0603030403020204" pitchFamily="34" charset="0"/>
              </a:rPr>
              <a:t>Action:		</a:t>
            </a:r>
            <a:r>
              <a:rPr lang="en-US" sz="2400" dirty="0">
                <a:solidFill>
                  <a:schemeClr val="tx1"/>
                </a:solidFill>
                <a:ea typeface="Source Sans Pro SemiBold" panose="020B0603030403020204" pitchFamily="34" charset="0"/>
              </a:rPr>
              <a:t>Discretionary DAEP</a:t>
            </a:r>
          </a:p>
          <a:p>
            <a:pPr marL="0" indent="0">
              <a:buNone/>
            </a:pPr>
            <a:r>
              <a:rPr lang="en-US" sz="2400" dirty="0">
                <a:solidFill>
                  <a:schemeClr val="tx1"/>
                </a:solidFill>
                <a:ea typeface="Source Sans Pro SemiBold" panose="020B0603030403020204" pitchFamily="34" charset="0"/>
              </a:rPr>
              <a:t>		Discretionary Expulsion</a:t>
            </a:r>
          </a:p>
          <a:p>
            <a:pPr marL="0" indent="0">
              <a:buNone/>
            </a:pPr>
            <a:r>
              <a:rPr lang="en-US" sz="2400" b="1" dirty="0">
                <a:solidFill>
                  <a:schemeClr val="tx1"/>
                </a:solidFill>
                <a:ea typeface="Source Sans Pro SemiBold" panose="020B0603030403020204" pitchFamily="34" charset="0"/>
              </a:rPr>
              <a:t>Note:</a:t>
            </a:r>
            <a:r>
              <a:rPr lang="en-US" sz="2400" dirty="0">
                <a:solidFill>
                  <a:schemeClr val="tx1"/>
                </a:solidFill>
                <a:ea typeface="Source Sans Pro SemiBold" panose="020B0603030403020204" pitchFamily="34" charset="0"/>
              </a:rPr>
              <a:t>		In TEC, §37.0052(b), “bullying" has the meaning 			assigned by </a:t>
            </a:r>
            <a:r>
              <a:rPr lang="en-US" sz="2400" dirty="0">
                <a:solidFill>
                  <a:srgbClr val="0D6CB9"/>
                </a:solidFill>
                <a:ea typeface="Source Sans Pro SemiBold" panose="020B0603030403020204" pitchFamily="34" charset="0"/>
                <a:hlinkClick r:id="rId4">
                  <a:extLst>
                    <a:ext uri="{A12FA001-AC4F-418D-AE19-62706E023703}">
                      <ahyp:hlinkClr xmlns:ahyp="http://schemas.microsoft.com/office/drawing/2018/hyperlinkcolor" val="tx"/>
                    </a:ext>
                  </a:extLst>
                </a:hlinkClick>
              </a:rPr>
              <a:t>TEC, §37.0832</a:t>
            </a:r>
            <a:r>
              <a:rPr lang="en-US" sz="2400" dirty="0">
                <a:solidFill>
                  <a:schemeClr val="tx1"/>
                </a:solidFill>
                <a:ea typeface="Source Sans Pro SemiBold" panose="020B0603030403020204" pitchFamily="34" charset="0"/>
              </a:rPr>
              <a:t>.</a:t>
            </a:r>
          </a:p>
          <a:p>
            <a:pPr marL="0" indent="0">
              <a:buNone/>
            </a:pPr>
            <a:endParaRPr lang="en-US" sz="2400" dirty="0">
              <a:ea typeface="Source Sans Pro SemiBold" panose="020B0603030403020204" pitchFamily="34" charset="0"/>
            </a:endParaRP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148987090"/>
      </p:ext>
    </p:extLst>
  </p:cSld>
  <p:clrMapOvr>
    <a:masterClrMapping/>
  </p:clrMapOvr>
  <p:transition spd="slow" advTm="1000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904AA-F8CA-4CC1-AB9C-F3774EF47550}"/>
              </a:ext>
            </a:extLst>
          </p:cNvPr>
          <p:cNvSpPr>
            <a:spLocks noGrp="1"/>
          </p:cNvSpPr>
          <p:nvPr>
            <p:ph idx="1"/>
          </p:nvPr>
        </p:nvSpPr>
        <p:spPr>
          <a:xfrm>
            <a:off x="2475867" y="1295956"/>
            <a:ext cx="9252305" cy="5362350"/>
          </a:xfrm>
        </p:spPr>
        <p:txBody>
          <a:bodyPr/>
          <a:lstStyle/>
          <a:p>
            <a:pPr marL="0" indent="0">
              <a:buNone/>
            </a:pPr>
            <a:r>
              <a:rPr lang="en-US" b="1" dirty="0">
                <a:solidFill>
                  <a:schemeClr val="tx1"/>
                </a:solidFill>
              </a:rPr>
              <a:t>62:	</a:t>
            </a:r>
            <a:r>
              <a:rPr lang="en-US" u="sng" dirty="0">
                <a:solidFill>
                  <a:schemeClr val="tx1"/>
                </a:solidFill>
              </a:rPr>
              <a:t>Marihuana/THC</a:t>
            </a:r>
            <a:r>
              <a:rPr lang="en-US" dirty="0">
                <a:solidFill>
                  <a:schemeClr val="tx1"/>
                </a:solidFill>
              </a:rPr>
              <a:t> </a:t>
            </a:r>
            <a:r>
              <a:rPr lang="en-US" dirty="0">
                <a:solidFill>
                  <a:schemeClr val="tx1"/>
                </a:solidFill>
                <a:ea typeface="Source Sans Pro SemiBold" panose="020B0603030403020204" pitchFamily="34" charset="0"/>
              </a:rPr>
              <a:t>– </a:t>
            </a:r>
            <a:r>
              <a:rPr lang="en-US"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TEC, §37.00(6</a:t>
            </a:r>
            <a:r>
              <a:rPr lang="en-US" u="sng" dirty="0">
                <a:solidFill>
                  <a:srgbClr val="0D6CB9"/>
                </a:solidFill>
                <a:ea typeface="Source Sans Pro SemiBold" panose="020B0603030403020204" pitchFamily="34" charset="0"/>
                <a:hlinkClick r:id="rId3">
                  <a:extLst>
                    <a:ext uri="{A12FA001-AC4F-418D-AE19-62706E023703}">
                      <ahyp:hlinkClr xmlns:ahyp="http://schemas.microsoft.com/office/drawing/2018/hyperlinkcolor" val="tx"/>
                    </a:ext>
                  </a:extLst>
                </a:hlinkClick>
              </a:rPr>
              <a:t>)</a:t>
            </a:r>
            <a:r>
              <a:rPr lang="en-US" u="sng" dirty="0">
                <a:solidFill>
                  <a:srgbClr val="0D6CB9"/>
                </a:solidFill>
                <a:ea typeface="Source Sans Pro SemiBold" panose="020B0603030403020204" pitchFamily="34" charset="0"/>
              </a:rPr>
              <a:t>(C-1)</a:t>
            </a:r>
          </a:p>
          <a:p>
            <a:pPr marL="914400" indent="0">
              <a:buNone/>
            </a:pPr>
            <a:r>
              <a:rPr lang="en-US" dirty="0">
                <a:solidFill>
                  <a:schemeClr val="tx1"/>
                </a:solidFill>
                <a:ea typeface="Source Sans Pro SemiBold" panose="020B0603030403020204" pitchFamily="34" charset="0"/>
              </a:rPr>
              <a:t>Students must be removed/disciplined if they possess, sell, give, use, deliver, or are under the influence of marihuana or tetrahydrocannabinol (THC). Marihuana has the meaning under </a:t>
            </a:r>
            <a:r>
              <a:rPr lang="en-US" dirty="0">
                <a:solidFill>
                  <a:schemeClr val="tx1"/>
                </a:solidFill>
                <a:ea typeface="Source Sans Pro SemiBold" panose="020B0603030403020204" pitchFamily="34" charset="0"/>
                <a:hlinkClick r:id="rId4"/>
              </a:rPr>
              <a:t>§481.002,(26), Health and Safety Code</a:t>
            </a:r>
            <a:r>
              <a:rPr lang="en-US" dirty="0">
                <a:solidFill>
                  <a:schemeClr val="tx1"/>
                </a:solidFill>
                <a:ea typeface="Source Sans Pro SemiBold" panose="020B0603030403020204" pitchFamily="34" charset="0"/>
              </a:rPr>
              <a:t>.</a:t>
            </a:r>
          </a:p>
          <a:p>
            <a:pPr marL="0" indent="0">
              <a:buNone/>
            </a:pPr>
            <a:r>
              <a:rPr lang="en-US" b="1" dirty="0">
                <a:solidFill>
                  <a:schemeClr val="tx1"/>
                </a:solidFill>
                <a:ea typeface="Source Sans Pro SemiBold" panose="020B0603030403020204" pitchFamily="34" charset="0"/>
              </a:rPr>
              <a:t>Location:	</a:t>
            </a:r>
            <a:r>
              <a:rPr lang="en-US" dirty="0">
                <a:solidFill>
                  <a:schemeClr val="tx1"/>
                </a:solidFill>
                <a:ea typeface="Source Sans Pro SemiBold" panose="020B0603030403020204" pitchFamily="34" charset="0"/>
              </a:rPr>
              <a:t>01, 02, 03</a:t>
            </a:r>
          </a:p>
          <a:p>
            <a:pPr marL="0" indent="0">
              <a:buNone/>
            </a:pPr>
            <a:r>
              <a:rPr lang="en-US" b="1" dirty="0">
                <a:solidFill>
                  <a:schemeClr val="tx1"/>
                </a:solidFill>
                <a:ea typeface="Source Sans Pro SemiBold" panose="020B0603030403020204" pitchFamily="34" charset="0"/>
              </a:rPr>
              <a:t>Action:		</a:t>
            </a:r>
            <a:r>
              <a:rPr lang="en-US" dirty="0">
                <a:solidFill>
                  <a:schemeClr val="tx1"/>
                </a:solidFill>
                <a:ea typeface="Source Sans Pro SemiBold" panose="020B0603030403020204" pitchFamily="34" charset="0"/>
              </a:rPr>
              <a:t>Mandatory DAEP</a:t>
            </a:r>
          </a:p>
          <a:p>
            <a:pPr marL="0" indent="0">
              <a:buNone/>
            </a:pPr>
            <a:endParaRPr lang="en-US" dirty="0">
              <a:solidFill>
                <a:schemeClr val="tx1"/>
              </a:solidFill>
              <a:ea typeface="Source Sans Pro SemiBold" panose="020B0603030403020204" pitchFamily="34" charset="0"/>
            </a:endParaRPr>
          </a:p>
          <a:p>
            <a:pPr marL="0" indent="0"/>
            <a:r>
              <a:rPr lang="en-US" b="1" dirty="0">
                <a:solidFill>
                  <a:schemeClr val="tx1"/>
                </a:solidFill>
                <a:ea typeface="Source Sans Pro SemiBold" panose="020B0603030403020204" pitchFamily="34" charset="0"/>
              </a:rPr>
              <a:t>Note:  </a:t>
            </a:r>
            <a:r>
              <a:rPr lang="en-US" dirty="0">
                <a:solidFill>
                  <a:schemeClr val="tx1"/>
                </a:solidFill>
                <a:ea typeface="Source Sans Pro SemiBold" panose="020B0603030403020204" pitchFamily="34" charset="0"/>
              </a:rPr>
              <a:t>	</a:t>
            </a:r>
            <a:r>
              <a:rPr kumimoji="0" lang="en-US" b="0" i="0" u="none" strike="noStrike" kern="1200" cap="none" spc="0" normalizeH="0" baseline="0" noProof="0" dirty="0">
                <a:ln>
                  <a:noFill/>
                </a:ln>
                <a:solidFill>
                  <a:prstClr val="black"/>
                </a:solidFill>
                <a:effectLst/>
                <a:uLnTx/>
                <a:uFillTx/>
                <a:ea typeface="Source Sans Pro SemiBold" panose="020B0603030403020204" pitchFamily="34" charset="0"/>
                <a:cs typeface="+mn-cs"/>
              </a:rPr>
              <a:t>If a DAEP is at capacity, the student must be placed in ISS and if a 	position becomes available in DAEP before the expiration of the 	period of the placement, must be transferred to the program for 	the remainder of the period or may be placed in ISS to make 	room for a student needing placement in DAEP for an offense 	involving violent conduct. (</a:t>
            </a:r>
            <a:r>
              <a:rPr kumimoji="0" lang="en-US" b="0" i="0" u="none" strike="noStrike" kern="1200" cap="none" spc="0" normalizeH="0" baseline="0" noProof="0" dirty="0">
                <a:ln>
                  <a:noFill/>
                </a:ln>
                <a:solidFill>
                  <a:srgbClr val="F16038"/>
                </a:solidFill>
                <a:effectLst/>
                <a:uLnTx/>
                <a:uFillTx/>
                <a:ea typeface="Source Sans Pro SemiBold" panose="020B0603030403020204" pitchFamily="34" charset="0"/>
                <a:cs typeface="+mn-cs"/>
              </a:rPr>
              <a:t>HB 114</a:t>
            </a:r>
            <a:r>
              <a:rPr kumimoji="0" lang="en-US" b="0" i="0" u="none" strike="noStrike" kern="1200" cap="none" spc="0" normalizeH="0" baseline="0" noProof="0" dirty="0">
                <a:ln>
                  <a:noFill/>
                </a:ln>
                <a:solidFill>
                  <a:prstClr val="black"/>
                </a:solidFill>
                <a:effectLst/>
                <a:uLnTx/>
                <a:uFillTx/>
                <a:ea typeface="Source Sans Pro SemiBold" panose="020B0603030403020204" pitchFamily="34" charset="0"/>
                <a:cs typeface="+mn-cs"/>
              </a:rPr>
              <a:t>) </a:t>
            </a:r>
            <a:r>
              <a:rPr lang="en-US" dirty="0">
                <a:solidFill>
                  <a:schemeClr val="tx1"/>
                </a:solidFill>
                <a:ea typeface="Source Sans Pro SemiBold" panose="020B0603030403020204" pitchFamily="34" charset="0"/>
              </a:rPr>
              <a:t>	</a:t>
            </a:r>
          </a:p>
        </p:txBody>
      </p:sp>
      <p:sp>
        <p:nvSpPr>
          <p:cNvPr id="2" name="Title 1">
            <a:extLst>
              <a:ext uri="{FF2B5EF4-FFF2-40B4-BE49-F238E27FC236}">
                <a16:creationId xmlns:a16="http://schemas.microsoft.com/office/drawing/2014/main" id="{FFE82B8A-CD05-42C3-9331-588234094367}"/>
              </a:ext>
            </a:extLst>
          </p:cNvPr>
          <p:cNvSpPr>
            <a:spLocks noGrp="1"/>
          </p:cNvSpPr>
          <p:nvPr>
            <p:ph type="title"/>
          </p:nvPr>
        </p:nvSpPr>
        <p:spPr/>
        <p:txBody>
          <a:bodyPr>
            <a:normAutofit/>
          </a:bodyPr>
          <a:lstStyle/>
          <a:p>
            <a:r>
              <a:rPr lang="en-US" sz="2800" dirty="0"/>
              <a:t>Data Reporting</a:t>
            </a:r>
          </a:p>
        </p:txBody>
      </p:sp>
    </p:spTree>
    <p:extLst>
      <p:ext uri="{BB962C8B-B14F-4D97-AF65-F5344CB8AC3E}">
        <p14:creationId xmlns:p14="http://schemas.microsoft.com/office/powerpoint/2010/main" val="3401034819"/>
      </p:ext>
    </p:extLst>
  </p:cSld>
  <p:clrMapOvr>
    <a:masterClrMapping/>
  </p:clrMapOvr>
  <p:transition spd="slow" advTm="10000"/>
</p:sld>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0D6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0D6CB9"/>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0D6CB9"/>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0D6CB9"/>
    </a:folHlink>
  </a:clr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0D6CB9"/>
    </a:folHlink>
  </a:clrScheme>
</a:themeOverride>
</file>

<file path=ppt/theme/themeOverride5.xml><?xml version="1.0" encoding="utf-8"?>
<a:themeOverride xmlns:a="http://schemas.openxmlformats.org/drawingml/2006/main">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0D6CB9"/>
    </a:folHlink>
  </a:clrScheme>
</a:themeOverride>
</file>

<file path=ppt/theme/themeOverride6.xml><?xml version="1.0" encoding="utf-8"?>
<a:themeOverride xmlns:a="http://schemas.openxmlformats.org/drawingml/2006/main">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0D6CB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799E2534DE79479F173D1ED4C583DD" ma:contentTypeVersion="6" ma:contentTypeDescription="Create a new document." ma:contentTypeScope="" ma:versionID="a41c5cd30449f1e032f960bbe05195d8">
  <xsd:schema xmlns:xsd="http://www.w3.org/2001/XMLSchema" xmlns:xs="http://www.w3.org/2001/XMLSchema" xmlns:p="http://schemas.microsoft.com/office/2006/metadata/properties" xmlns:ns2="bbe34aaa-abcf-45b4-9d30-63c3dafe6360" targetNamespace="http://schemas.microsoft.com/office/2006/metadata/properties" ma:root="true" ma:fieldsID="243ae81823a9a7d8b9a07056f4f516f2" ns2:_="">
    <xsd:import namespace="bbe34aaa-abcf-45b4-9d30-63c3dafe63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34aaa-abcf-45b4-9d30-63c3dafe6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692CD-7339-4E15-8B85-65EB8EAE7D52}">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bbe34aaa-abcf-45b4-9d30-63c3dafe6360"/>
    <ds:schemaRef ds:uri="http://www.w3.org/XML/1998/namespace"/>
    <ds:schemaRef ds:uri="http://purl.org/dc/elements/1.1/"/>
  </ds:schemaRefs>
</ds:datastoreItem>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76AC8032-F458-4401-A67C-D444980FB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34aaa-abcf-45b4-9d30-63c3dafe6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47302</TotalTime>
  <Words>11081</Words>
  <Application>Microsoft Office PowerPoint</Application>
  <PresentationFormat>Widescreen</PresentationFormat>
  <Paragraphs>756</Paragraphs>
  <Slides>102</Slides>
  <Notes>57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102</vt:i4>
      </vt:variant>
    </vt:vector>
  </HeadingPairs>
  <TitlesOfParts>
    <vt:vector size="111" baseType="lpstr">
      <vt:lpstr>Arial</vt:lpstr>
      <vt:lpstr>Calibri</vt:lpstr>
      <vt:lpstr>Calibri Light</vt:lpstr>
      <vt:lpstr>Courier New</vt:lpstr>
      <vt:lpstr>Wingdings</vt:lpstr>
      <vt:lpstr>2_Office Theme</vt:lpstr>
      <vt:lpstr>2_Custom Design</vt:lpstr>
      <vt:lpstr>1_Custom Design</vt:lpstr>
      <vt:lpstr>Custom Design</vt:lpstr>
      <vt:lpstr>Student Discipline 2023-2024 School Year </vt:lpstr>
      <vt:lpstr>Introductions</vt:lpstr>
      <vt:lpstr>New from the 88th Session</vt:lpstr>
      <vt:lpstr>New from the 88th Session</vt:lpstr>
      <vt:lpstr>New from the 88th Session</vt:lpstr>
      <vt:lpstr>New from the 88th Session </vt:lpstr>
      <vt:lpstr>New from the 88th Session </vt:lpstr>
      <vt:lpstr>New from the 88th Session </vt:lpstr>
      <vt:lpstr>Student Code of Conduct</vt:lpstr>
      <vt:lpstr>Student Code of Conduct</vt:lpstr>
      <vt:lpstr>Student Code of Conduct</vt:lpstr>
      <vt:lpstr>Student Code of Conduct</vt:lpstr>
      <vt:lpstr>Student Code of Conduct</vt:lpstr>
      <vt:lpstr>Student Code of Conduct</vt:lpstr>
      <vt:lpstr>Student Code of Conduct</vt:lpstr>
      <vt:lpstr>Student Code of Conduct</vt:lpstr>
      <vt:lpstr>Student Code of Conduct</vt:lpstr>
      <vt:lpstr>Student Code of Conduct</vt:lpstr>
      <vt:lpstr>Student Code of Conduct</vt:lpstr>
      <vt:lpstr>Responsibilities  Best Practices</vt:lpstr>
      <vt:lpstr>Responsibilities and Suggested Best Practices </vt:lpstr>
      <vt:lpstr>Responsibilities and Suggested Best Practices </vt:lpstr>
      <vt:lpstr>Responsibilities and Suggested Best Practices </vt:lpstr>
      <vt:lpstr>Responsibilities and Suggested Best Practices </vt:lpstr>
      <vt:lpstr>Responsibilities and Suggested Best Practices </vt:lpstr>
      <vt:lpstr>IV.  Responsibilities and Suggested Best Practices </vt:lpstr>
      <vt:lpstr>Responsibilities and Suggested Best Practices </vt:lpstr>
      <vt:lpstr>Responsibilities and Suggested Best Practices </vt:lpstr>
      <vt:lpstr>Responsibilities and Suggested Best Practices </vt:lpstr>
      <vt:lpstr>Responsibilities and Suggested Best Practices </vt:lpstr>
      <vt:lpstr>Responsibilities and Suggested Best Practices </vt:lpstr>
      <vt:lpstr>Responsibilities and Suggested Best Practices </vt:lpstr>
      <vt:lpstr>Responsibilities and Suggested Best Practices </vt:lpstr>
      <vt:lpstr>Responsibilities and Suggested Best Practices </vt:lpstr>
      <vt:lpstr>Responsibilities and Suggested Best Practices </vt:lpstr>
      <vt:lpstr>Responsibilities and Suggested Best Practices </vt:lpstr>
      <vt:lpstr>Responsibilities and Suggested Best Practices </vt:lpstr>
      <vt:lpstr>Responsibilities and Suggested Best Practices </vt:lpstr>
      <vt:lpstr>Students with Disabilities:  Section 504 and Special Education </vt:lpstr>
      <vt:lpstr>Students with Disabilities:  Section 504 and Special Education</vt:lpstr>
      <vt:lpstr>Students with Disabilities:  Section 504 and Special Education</vt:lpstr>
      <vt:lpstr>Students with Disabilities:  Section 504 and Special Education</vt:lpstr>
      <vt:lpstr>Students with Disabilities:  Section 504 and Special Education</vt:lpstr>
      <vt:lpstr>Students with Disabilities:  Section 504 and Special Education</vt:lpstr>
      <vt:lpstr>Parents              Guardians           Students</vt:lpstr>
      <vt:lpstr>Parent/Guardian/Student Rights </vt:lpstr>
      <vt:lpstr>Parent/Guardian/Student Rights </vt:lpstr>
      <vt:lpstr>Parent/Guardian/Student Rights </vt:lpstr>
      <vt:lpstr>Parent/Guardian/Student Rights</vt:lpstr>
      <vt:lpstr>Charter Schools</vt:lpstr>
      <vt:lpstr>Charter Schools</vt:lpstr>
      <vt:lpstr>Charter Schools</vt:lpstr>
      <vt:lpstr>Charter Schools</vt:lpstr>
      <vt:lpstr>Charter Schools</vt:lpstr>
      <vt:lpstr>Data Reporting Disciplinary Actions Disciplinary Reasons  and  Behavior Locations</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Data Reporting</vt:lpstr>
      <vt:lpstr>Q/A and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Student Discipline Chapter 37 2020-2021 School Year</dc:title>
  <dc:creator>Mary Scott</dc:creator>
  <cp:lastModifiedBy>Deanna Harris</cp:lastModifiedBy>
  <cp:revision>504</cp:revision>
  <dcterms:created xsi:type="dcterms:W3CDTF">2020-11-30T22:05:17Z</dcterms:created>
  <dcterms:modified xsi:type="dcterms:W3CDTF">2023-10-06T17:17:24Z</dcterms:modified>
</cp:coreProperties>
</file>